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83" r:id="rId25"/>
    <p:sldId id="284" r:id="rId26"/>
    <p:sldId id="285" r:id="rId27"/>
    <p:sldId id="286" r:id="rId28"/>
    <p:sldId id="287" r:id="rId29"/>
    <p:sldId id="288" r:id="rId30"/>
    <p:sldId id="289" r:id="rId31"/>
    <p:sldId id="290" r:id="rId32"/>
    <p:sldId id="291" r:id="rId33"/>
    <p:sldId id="292" r:id="rId34"/>
    <p:sldId id="293" r:id="rId35"/>
    <p:sldId id="306" r:id="rId36"/>
    <p:sldId id="307" r:id="rId37"/>
    <p:sldId id="308" r:id="rId38"/>
    <p:sldId id="309" r:id="rId39"/>
    <p:sldId id="310" r:id="rId40"/>
    <p:sldId id="312" r:id="rId41"/>
    <p:sldId id="313" r:id="rId42"/>
    <p:sldId id="314" r:id="rId43"/>
    <p:sldId id="315" r:id="rId44"/>
    <p:sldId id="316" r:id="rId45"/>
    <p:sldId id="317" r:id="rId46"/>
    <p:sldId id="318" r:id="rId47"/>
    <p:sldId id="319" r:id="rId48"/>
    <p:sldId id="320" r:id="rId49"/>
    <p:sldId id="321" r:id="rId5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55" d="100"/>
          <a:sy n="55" d="100"/>
        </p:scale>
        <p:origin x="1251" y="35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76F09-969B-174F-A31D-CD9B42485E72}" type="datetimeFigureOut">
              <a:rPr lang="en-US" smtClean="0"/>
              <a:t>10/22/2015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3818A-5AC7-F545-BCD9-524A9B247F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49869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76F09-969B-174F-A31D-CD9B42485E72}" type="datetimeFigureOut">
              <a:rPr lang="en-US" smtClean="0"/>
              <a:t>10/22/2015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3818A-5AC7-F545-BCD9-524A9B247F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6474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76F09-969B-174F-A31D-CD9B42485E72}" type="datetimeFigureOut">
              <a:rPr lang="en-US" smtClean="0"/>
              <a:t>10/22/2015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3818A-5AC7-F545-BCD9-524A9B247F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9619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76F09-969B-174F-A31D-CD9B42485E72}" type="datetimeFigureOut">
              <a:rPr lang="en-US" smtClean="0"/>
              <a:t>10/22/2015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3818A-5AC7-F545-BCD9-524A9B247F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3358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76F09-969B-174F-A31D-CD9B42485E72}" type="datetimeFigureOut">
              <a:rPr lang="en-US" smtClean="0"/>
              <a:t>10/22/2015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3818A-5AC7-F545-BCD9-524A9B247F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4274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76F09-969B-174F-A31D-CD9B42485E72}" type="datetimeFigureOut">
              <a:rPr lang="en-US" smtClean="0"/>
              <a:t>10/22/2015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3818A-5AC7-F545-BCD9-524A9B247F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2715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76F09-969B-174F-A31D-CD9B42485E72}" type="datetimeFigureOut">
              <a:rPr lang="en-US" smtClean="0"/>
              <a:t>10/22/2015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3818A-5AC7-F545-BCD9-524A9B247F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196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76F09-969B-174F-A31D-CD9B42485E72}" type="datetimeFigureOut">
              <a:rPr lang="en-US" smtClean="0"/>
              <a:t>10/22/2015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3818A-5AC7-F545-BCD9-524A9B247F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0024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76F09-969B-174F-A31D-CD9B42485E72}" type="datetimeFigureOut">
              <a:rPr lang="en-US" smtClean="0"/>
              <a:t>10/22/2015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3818A-5AC7-F545-BCD9-524A9B247F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2354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76F09-969B-174F-A31D-CD9B42485E72}" type="datetimeFigureOut">
              <a:rPr lang="en-US" smtClean="0"/>
              <a:t>10/22/2015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3818A-5AC7-F545-BCD9-524A9B247F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12459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76F09-969B-174F-A31D-CD9B42485E72}" type="datetimeFigureOut">
              <a:rPr lang="en-US" smtClean="0"/>
              <a:t>10/22/2015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3818A-5AC7-F545-BCD9-524A9B247F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7848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F76F09-969B-174F-A31D-CD9B42485E72}" type="datetimeFigureOut">
              <a:rPr lang="en-US" smtClean="0"/>
              <a:t>10/22/2015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63818A-5AC7-F545-BCD9-524A9B247F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5236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vmodelRTalk-page-00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69400" cy="687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4728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vmodelRTalk-page-01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69400" cy="687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1028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vmodelRTalk-page-01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69400" cy="687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0208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vmodelRTalk-page-01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69400" cy="687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0516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vmodelRTalk-page-01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69400" cy="6870700"/>
          </a:xfrm>
          <a:prstGeom prst="rect">
            <a:avLst/>
          </a:prstGeom>
        </p:spPr>
      </p:pic>
      <p:sp>
        <p:nvSpPr>
          <p:cNvPr id="3" name="Smiley Face 2"/>
          <p:cNvSpPr/>
          <p:nvPr/>
        </p:nvSpPr>
        <p:spPr>
          <a:xfrm>
            <a:off x="3457687" y="2581139"/>
            <a:ext cx="643468" cy="685800"/>
          </a:xfrm>
          <a:prstGeom prst="smileyFace">
            <a:avLst>
              <a:gd name="adj" fmla="val 4653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miley Face 3"/>
          <p:cNvSpPr/>
          <p:nvPr/>
        </p:nvSpPr>
        <p:spPr>
          <a:xfrm>
            <a:off x="3307223" y="3295501"/>
            <a:ext cx="643468" cy="685800"/>
          </a:xfrm>
          <a:prstGeom prst="smileyFace">
            <a:avLst>
              <a:gd name="adj" fmla="val 4653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miley Face 4"/>
          <p:cNvSpPr/>
          <p:nvPr/>
        </p:nvSpPr>
        <p:spPr>
          <a:xfrm>
            <a:off x="4722643" y="3332048"/>
            <a:ext cx="643468" cy="685800"/>
          </a:xfrm>
          <a:prstGeom prst="smileyFace">
            <a:avLst>
              <a:gd name="adj" fmla="val -4653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miley Face 5"/>
          <p:cNvSpPr/>
          <p:nvPr/>
        </p:nvSpPr>
        <p:spPr>
          <a:xfrm>
            <a:off x="4378949" y="3989418"/>
            <a:ext cx="643468" cy="685800"/>
          </a:xfrm>
          <a:prstGeom prst="smileyFace">
            <a:avLst>
              <a:gd name="adj" fmla="val 4653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miley Face 6"/>
          <p:cNvSpPr/>
          <p:nvPr/>
        </p:nvSpPr>
        <p:spPr>
          <a:xfrm>
            <a:off x="763020" y="3920633"/>
            <a:ext cx="643468" cy="685800"/>
          </a:xfrm>
          <a:prstGeom prst="smileyFace">
            <a:avLst>
              <a:gd name="adj" fmla="val -4653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miley Face 7"/>
          <p:cNvSpPr/>
          <p:nvPr/>
        </p:nvSpPr>
        <p:spPr>
          <a:xfrm>
            <a:off x="3710794" y="3973764"/>
            <a:ext cx="643468" cy="685800"/>
          </a:xfrm>
          <a:prstGeom prst="smileyFace">
            <a:avLst>
              <a:gd name="adj" fmla="val 4653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miley Face 8"/>
          <p:cNvSpPr/>
          <p:nvPr/>
        </p:nvSpPr>
        <p:spPr>
          <a:xfrm>
            <a:off x="4230994" y="2529321"/>
            <a:ext cx="643468" cy="685800"/>
          </a:xfrm>
          <a:prstGeom prst="smileyFace">
            <a:avLst>
              <a:gd name="adj" fmla="val 4653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miley Face 9"/>
          <p:cNvSpPr/>
          <p:nvPr/>
        </p:nvSpPr>
        <p:spPr>
          <a:xfrm>
            <a:off x="4029373" y="3312776"/>
            <a:ext cx="643468" cy="685800"/>
          </a:xfrm>
          <a:prstGeom prst="smileyFace">
            <a:avLst>
              <a:gd name="adj" fmla="val -752"/>
            </a:avLst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miley Face 10"/>
          <p:cNvSpPr/>
          <p:nvPr/>
        </p:nvSpPr>
        <p:spPr>
          <a:xfrm>
            <a:off x="938405" y="2532774"/>
            <a:ext cx="643468" cy="685800"/>
          </a:xfrm>
          <a:prstGeom prst="smileyFace">
            <a:avLst>
              <a:gd name="adj" fmla="val -4653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miley Face 11"/>
          <p:cNvSpPr/>
          <p:nvPr/>
        </p:nvSpPr>
        <p:spPr>
          <a:xfrm>
            <a:off x="4942061" y="2587165"/>
            <a:ext cx="643468" cy="685800"/>
          </a:xfrm>
          <a:prstGeom prst="smileyFace">
            <a:avLst>
              <a:gd name="adj" fmla="val 2851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miley Face 12"/>
          <p:cNvSpPr/>
          <p:nvPr/>
        </p:nvSpPr>
        <p:spPr>
          <a:xfrm>
            <a:off x="1749501" y="3180872"/>
            <a:ext cx="643468" cy="685800"/>
          </a:xfrm>
          <a:prstGeom prst="smileyFace">
            <a:avLst>
              <a:gd name="adj" fmla="val -4653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miley Face 13"/>
          <p:cNvSpPr/>
          <p:nvPr/>
        </p:nvSpPr>
        <p:spPr>
          <a:xfrm>
            <a:off x="204424" y="2531711"/>
            <a:ext cx="643468" cy="685800"/>
          </a:xfrm>
          <a:prstGeom prst="smileyFace">
            <a:avLst>
              <a:gd name="adj" fmla="val -4653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miley Face 14"/>
          <p:cNvSpPr/>
          <p:nvPr/>
        </p:nvSpPr>
        <p:spPr>
          <a:xfrm>
            <a:off x="1398653" y="3928766"/>
            <a:ext cx="643468" cy="685800"/>
          </a:xfrm>
          <a:prstGeom prst="smileyFace">
            <a:avLst>
              <a:gd name="adj" fmla="val 4653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3219365" y="2069655"/>
            <a:ext cx="2500885" cy="369332"/>
          </a:xfrm>
          <a:prstGeom prst="rect">
            <a:avLst/>
          </a:prstGeom>
          <a:noFill/>
          <a:ln w="28575">
            <a:solidFill>
              <a:sysClr val="windowText" lastClr="0000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 smtClean="0">
                <a:solidFill>
                  <a:prstClr val="black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College Graduates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99628" y="2116821"/>
            <a:ext cx="2068817" cy="369332"/>
          </a:xfrm>
          <a:prstGeom prst="rect">
            <a:avLst/>
          </a:prstGeom>
          <a:noFill/>
          <a:ln w="28575">
            <a:solidFill>
              <a:sysClr val="windowText" lastClr="0000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 smtClean="0">
                <a:solidFill>
                  <a:prstClr val="black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No College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18" name="Smiley Face 17"/>
          <p:cNvSpPr/>
          <p:nvPr/>
        </p:nvSpPr>
        <p:spPr>
          <a:xfrm>
            <a:off x="3063501" y="3973764"/>
            <a:ext cx="643468" cy="685800"/>
          </a:xfrm>
          <a:prstGeom prst="smileyFace">
            <a:avLst>
              <a:gd name="adj" fmla="val 4653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Smiley Face 18"/>
          <p:cNvSpPr/>
          <p:nvPr/>
        </p:nvSpPr>
        <p:spPr>
          <a:xfrm>
            <a:off x="2017009" y="3904390"/>
            <a:ext cx="643468" cy="685800"/>
          </a:xfrm>
          <a:prstGeom prst="smileyFace">
            <a:avLst>
              <a:gd name="adj" fmla="val -4653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Smiley Face 19"/>
          <p:cNvSpPr/>
          <p:nvPr/>
        </p:nvSpPr>
        <p:spPr>
          <a:xfrm>
            <a:off x="121158" y="3935979"/>
            <a:ext cx="643468" cy="685800"/>
          </a:xfrm>
          <a:prstGeom prst="smileyFace">
            <a:avLst>
              <a:gd name="adj" fmla="val -4653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509530" y="1574421"/>
            <a:ext cx="4163312" cy="57968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r>
              <a:rPr lang="en-US" dirty="0" smtClean="0"/>
              <a:t>Those who have better ``ability’’ tend to have </a:t>
            </a:r>
            <a:r>
              <a:rPr lang="en-US" b="1" dirty="0" smtClean="0"/>
              <a:t>higher</a:t>
            </a:r>
            <a:r>
              <a:rPr lang="en-US" dirty="0" smtClean="0"/>
              <a:t> </a:t>
            </a:r>
            <a:r>
              <a:rPr lang="en-US" dirty="0" err="1" smtClean="0"/>
              <a:t>edu</a:t>
            </a:r>
            <a:r>
              <a:rPr lang="en-US" dirty="0" smtClean="0"/>
              <a:t>. and </a:t>
            </a:r>
            <a:r>
              <a:rPr lang="en-US" b="1" dirty="0" smtClean="0"/>
              <a:t>earn more</a:t>
            </a:r>
            <a:r>
              <a:rPr lang="en-US" dirty="0" smtClean="0"/>
              <a:t>!</a:t>
            </a:r>
            <a:endParaRPr lang="en-US" b="1" dirty="0"/>
          </a:p>
        </p:txBody>
      </p:sp>
      <p:sp>
        <p:nvSpPr>
          <p:cNvPr id="22" name="Smiley Face 21"/>
          <p:cNvSpPr/>
          <p:nvPr/>
        </p:nvSpPr>
        <p:spPr>
          <a:xfrm>
            <a:off x="1619007" y="2543654"/>
            <a:ext cx="643468" cy="685800"/>
          </a:xfrm>
          <a:prstGeom prst="smileyFace">
            <a:avLst>
              <a:gd name="adj" fmla="val -752"/>
            </a:avLst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Smiley Face 22"/>
          <p:cNvSpPr/>
          <p:nvPr/>
        </p:nvSpPr>
        <p:spPr>
          <a:xfrm>
            <a:off x="5037084" y="3945600"/>
            <a:ext cx="643468" cy="685800"/>
          </a:xfrm>
          <a:prstGeom prst="smileyFace">
            <a:avLst>
              <a:gd name="adj" fmla="val -752"/>
            </a:avLst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Smiley Face 23"/>
          <p:cNvSpPr/>
          <p:nvPr/>
        </p:nvSpPr>
        <p:spPr>
          <a:xfrm>
            <a:off x="1048685" y="3219933"/>
            <a:ext cx="643468" cy="685800"/>
          </a:xfrm>
          <a:prstGeom prst="smileyFace">
            <a:avLst>
              <a:gd name="adj" fmla="val -752"/>
            </a:avLst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Smiley Face 24"/>
          <p:cNvSpPr/>
          <p:nvPr/>
        </p:nvSpPr>
        <p:spPr>
          <a:xfrm>
            <a:off x="275227" y="3233770"/>
            <a:ext cx="643468" cy="685800"/>
          </a:xfrm>
          <a:prstGeom prst="smileyFace">
            <a:avLst>
              <a:gd name="adj" fmla="val -752"/>
            </a:avLst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506843" y="6164814"/>
            <a:ext cx="4554524" cy="1367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506843" y="5877491"/>
            <a:ext cx="0" cy="54052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Smiley Face 27"/>
          <p:cNvSpPr/>
          <p:nvPr/>
        </p:nvSpPr>
        <p:spPr>
          <a:xfrm>
            <a:off x="321958" y="5968552"/>
            <a:ext cx="369767" cy="379752"/>
          </a:xfrm>
          <a:prstGeom prst="smileyFace">
            <a:avLst>
              <a:gd name="adj" fmla="val -4653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Smiley Face 28"/>
          <p:cNvSpPr/>
          <p:nvPr/>
        </p:nvSpPr>
        <p:spPr>
          <a:xfrm>
            <a:off x="2593776" y="5951090"/>
            <a:ext cx="372372" cy="379496"/>
          </a:xfrm>
          <a:prstGeom prst="smileyFace">
            <a:avLst>
              <a:gd name="adj" fmla="val -752"/>
            </a:avLst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4259772" y="6315522"/>
            <a:ext cx="1476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$60K income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-90884" y="6330586"/>
            <a:ext cx="1497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$30K income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2071235" y="6282950"/>
            <a:ext cx="1500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$50K income</a:t>
            </a:r>
          </a:p>
        </p:txBody>
      </p:sp>
      <p:cxnSp>
        <p:nvCxnSpPr>
          <p:cNvPr id="33" name="Straight Connector 32"/>
          <p:cNvCxnSpPr/>
          <p:nvPr/>
        </p:nvCxnSpPr>
        <p:spPr>
          <a:xfrm flipH="1">
            <a:off x="5061367" y="5897500"/>
            <a:ext cx="2634" cy="52051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Smiley Face 33"/>
          <p:cNvSpPr/>
          <p:nvPr/>
        </p:nvSpPr>
        <p:spPr>
          <a:xfrm>
            <a:off x="4862908" y="5998570"/>
            <a:ext cx="396919" cy="341626"/>
          </a:xfrm>
          <a:prstGeom prst="smileyFace">
            <a:avLst>
              <a:gd name="adj" fmla="val 4653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ight Arrow 34"/>
          <p:cNvSpPr/>
          <p:nvPr/>
        </p:nvSpPr>
        <p:spPr>
          <a:xfrm>
            <a:off x="7159310" y="4059959"/>
            <a:ext cx="704939" cy="401209"/>
          </a:xfrm>
          <a:prstGeom prst="rightArrow">
            <a:avLst/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>
            <a:glow rad="228600">
              <a:srgbClr val="F79646">
                <a:satMod val="175000"/>
                <a:alpha val="40000"/>
              </a:srgbClr>
            </a:glo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i="0" u="none" strike="noStrike" kern="0" normalizeH="0" baseline="0" noProof="0" dirty="0">
              <a:ln w="0"/>
              <a:uLnTx/>
              <a:uFillTx/>
              <a:latin typeface="Microsoft Sans Serif" panose="020B0604020202020204" pitchFamily="34" charset="0"/>
              <a:ea typeface="+mn-ea"/>
              <a:cs typeface="Microsoft Sans Serif" panose="020B0604020202020204" pitchFamily="34" charset="0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6684140" y="2367698"/>
            <a:ext cx="1505806" cy="774850"/>
          </a:xfrm>
          <a:prstGeom prst="rect">
            <a:avLst/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Sans Serif" panose="020B0604020202020204" pitchFamily="34" charset="0"/>
                <a:cs typeface="Microsoft Sans Serif" panose="020B0604020202020204" pitchFamily="34" charset="0"/>
              </a:rPr>
              <a:t>Unmeasured Confounders</a:t>
            </a: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i="0" u="none" strike="noStrike" kern="0" normalizeH="0" baseline="0" noProof="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Microsoft Sans Serif" panose="020B0604020202020204" pitchFamily="34" charset="0"/>
                <a:cs typeface="Microsoft Sans Serif" panose="020B0604020202020204" pitchFamily="34" charset="0"/>
              </a:rPr>
              <a:t>(Ability)</a:t>
            </a:r>
            <a:endParaRPr kumimoji="0" lang="en-US" sz="1800" i="0" u="none" strike="noStrike" kern="0" normalizeH="0" baseline="0" noProof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LnTx/>
              <a:uFillTx/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5865463" y="4035365"/>
            <a:ext cx="1152459" cy="578858"/>
          </a:xfrm>
          <a:prstGeom prst="rect">
            <a:avLst/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i="0" u="none" strike="noStrike" kern="0" normalizeH="0" baseline="0" noProof="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LnTx/>
              <a:uFillTx/>
              <a:latin typeface="Microsoft Sans Serif" panose="020B0604020202020204" pitchFamily="34" charset="0"/>
              <a:ea typeface="+mn-ea"/>
              <a:cs typeface="Microsoft Sans Serif" panose="020B0604020202020204" pitchFamily="34" charset="0"/>
            </a:endParaRP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i="0" u="none" strike="noStrike" kern="0" normalizeH="0" baseline="0" noProof="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Microsoft Sans Serif" panose="020B0604020202020204" pitchFamily="34" charset="0"/>
                <a:ea typeface="+mn-ea"/>
                <a:cs typeface="Microsoft Sans Serif" panose="020B0604020202020204" pitchFamily="34" charset="0"/>
              </a:rPr>
              <a:t>Exposure</a:t>
            </a: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Sans Serif" panose="020B0604020202020204" pitchFamily="34" charset="0"/>
                <a:cs typeface="Microsoft Sans Serif" panose="020B0604020202020204" pitchFamily="34" charset="0"/>
              </a:rPr>
              <a:t>(</a:t>
            </a:r>
            <a:r>
              <a:rPr lang="en-US" kern="0" dirty="0" err="1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Sans Serif" panose="020B0604020202020204" pitchFamily="34" charset="0"/>
                <a:cs typeface="Microsoft Sans Serif" panose="020B0604020202020204" pitchFamily="34" charset="0"/>
              </a:rPr>
              <a:t>Edu</a:t>
            </a:r>
            <a:r>
              <a:rPr lang="en-US" kern="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Sans Serif" panose="020B0604020202020204" pitchFamily="34" charset="0"/>
                <a:cs typeface="Microsoft Sans Serif" panose="020B0604020202020204" pitchFamily="34" charset="0"/>
              </a:rPr>
              <a:t>)</a:t>
            </a:r>
            <a:endParaRPr kumimoji="0" lang="en-US" sz="1800" i="0" u="none" strike="noStrike" kern="0" normalizeH="0" baseline="0" noProof="0" dirty="0" smtClean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LnTx/>
              <a:uFillTx/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i="0" u="none" strike="noStrike" kern="0" normalizeH="0" baseline="0" noProof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LnTx/>
              <a:uFillTx/>
              <a:latin typeface="Microsoft Sans Serif" panose="020B0604020202020204" pitchFamily="34" charset="0"/>
              <a:ea typeface="+mn-ea"/>
              <a:cs typeface="Microsoft Sans Serif" panose="020B0604020202020204" pitchFamily="34" charset="0"/>
            </a:endParaRPr>
          </a:p>
        </p:txBody>
      </p:sp>
      <p:sp>
        <p:nvSpPr>
          <p:cNvPr id="38" name="Right Arrow 37"/>
          <p:cNvSpPr/>
          <p:nvPr/>
        </p:nvSpPr>
        <p:spPr>
          <a:xfrm rot="7404796">
            <a:off x="6213887" y="3433643"/>
            <a:ext cx="882239" cy="409503"/>
          </a:xfrm>
          <a:prstGeom prst="rightArrow">
            <a:avLst/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i="0" u="none" strike="noStrike" kern="0" normalizeH="0" baseline="0" noProof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LnTx/>
              <a:uFillTx/>
              <a:latin typeface="Microsoft Sans Serif" panose="020B0604020202020204" pitchFamily="34" charset="0"/>
              <a:ea typeface="+mn-ea"/>
              <a:cs typeface="Microsoft Sans Serif" panose="020B0604020202020204" pitchFamily="34" charset="0"/>
            </a:endParaRPr>
          </a:p>
        </p:txBody>
      </p:sp>
      <p:sp>
        <p:nvSpPr>
          <p:cNvPr id="39" name="Right Arrow 38"/>
          <p:cNvSpPr/>
          <p:nvPr/>
        </p:nvSpPr>
        <p:spPr>
          <a:xfrm rot="3169424">
            <a:off x="7858102" y="3389841"/>
            <a:ext cx="899746" cy="409503"/>
          </a:xfrm>
          <a:prstGeom prst="rightArrow">
            <a:avLst/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i="0" u="none" strike="noStrike" kern="0" normalizeH="0" baseline="0" noProof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LnTx/>
              <a:uFillTx/>
              <a:latin typeface="Microsoft Sans Serif" panose="020B0604020202020204" pitchFamily="34" charset="0"/>
              <a:ea typeface="+mn-ea"/>
              <a:cs typeface="Microsoft Sans Serif" panose="020B0604020202020204" pitchFamily="34" charset="0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7963352" y="4035365"/>
            <a:ext cx="1179384" cy="578858"/>
          </a:xfrm>
          <a:prstGeom prst="rect">
            <a:avLst/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i="0" u="none" strike="noStrike" kern="0" normalizeH="0" baseline="0" noProof="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LnTx/>
              <a:uFillTx/>
              <a:latin typeface="Microsoft Sans Serif" panose="020B0604020202020204" pitchFamily="34" charset="0"/>
              <a:ea typeface="+mn-ea"/>
              <a:cs typeface="Microsoft Sans Serif" panose="020B0604020202020204" pitchFamily="34" charset="0"/>
            </a:endParaRP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i="0" u="none" strike="noStrike" kern="0" normalizeH="0" baseline="0" noProof="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Microsoft Sans Serif" panose="020B0604020202020204" pitchFamily="34" charset="0"/>
                <a:ea typeface="+mn-ea"/>
                <a:cs typeface="Microsoft Sans Serif" panose="020B0604020202020204" pitchFamily="34" charset="0"/>
              </a:rPr>
              <a:t>Outcome</a:t>
            </a: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Sans Serif" panose="020B0604020202020204" pitchFamily="34" charset="0"/>
                <a:cs typeface="Microsoft Sans Serif" panose="020B0604020202020204" pitchFamily="34" charset="0"/>
              </a:rPr>
              <a:t>(Earning)</a:t>
            </a:r>
            <a:endParaRPr kumimoji="0" lang="en-US" sz="1800" i="0" u="none" strike="noStrike" kern="0" normalizeH="0" baseline="0" noProof="0" dirty="0" smtClean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LnTx/>
              <a:uFillTx/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i="0" u="none" strike="noStrike" kern="0" normalizeH="0" baseline="0" noProof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LnTx/>
              <a:uFillTx/>
              <a:latin typeface="Microsoft Sans Serif" panose="020B0604020202020204" pitchFamily="34" charset="0"/>
              <a:ea typeface="+mn-ea"/>
              <a:cs typeface="Microsoft Sans Serif" panose="020B0604020202020204" pitchFamily="34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6057756" y="4719140"/>
            <a:ext cx="2908046" cy="64633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Directed Acyclic Graph (DAG) Representation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94345" y="4642789"/>
            <a:ext cx="2233232" cy="120032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 smtClean="0"/>
              <a:t>No</a:t>
            </a:r>
            <a:r>
              <a:rPr lang="en-US" u="sng" dirty="0" smtClean="0"/>
              <a:t> Unmeasured Confounders</a:t>
            </a:r>
            <a:r>
              <a:rPr lang="en-US" dirty="0" smtClean="0"/>
              <a:t>:</a:t>
            </a:r>
          </a:p>
          <a:p>
            <a:pPr algn="ctr"/>
            <a:r>
              <a:rPr lang="en-US" dirty="0" smtClean="0"/>
              <a:t>More </a:t>
            </a:r>
            <a:r>
              <a:rPr lang="en-US" dirty="0" err="1" smtClean="0"/>
              <a:t>edu</a:t>
            </a:r>
            <a:r>
              <a:rPr lang="en-US" dirty="0"/>
              <a:t> </a:t>
            </a:r>
            <a:r>
              <a:rPr lang="en-US" b="1" dirty="0" smtClean="0"/>
              <a:t>increases</a:t>
            </a:r>
            <a:r>
              <a:rPr lang="en-US" dirty="0" smtClean="0"/>
              <a:t> income (p: </a:t>
            </a:r>
            <a:r>
              <a:rPr lang="en-US" b="1" dirty="0" smtClean="0"/>
              <a:t>10^-16!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3047725" y="4653614"/>
            <a:ext cx="2646098" cy="120032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 smtClean="0"/>
              <a:t>With</a:t>
            </a:r>
            <a:r>
              <a:rPr lang="en-US" u="sng" dirty="0" smtClean="0"/>
              <a:t> Unmeasured Confounder (i.e. </a:t>
            </a:r>
            <a:r>
              <a:rPr lang="en-US" u="sng" dirty="0" err="1" smtClean="0"/>
              <a:t>abilitiy</a:t>
            </a:r>
            <a:r>
              <a:rPr lang="en-US" u="sng" dirty="0" smtClean="0"/>
              <a:t>) </a:t>
            </a:r>
          </a:p>
          <a:p>
            <a:pPr algn="ctr"/>
            <a:r>
              <a:rPr lang="en-US" dirty="0" smtClean="0"/>
              <a:t>More </a:t>
            </a:r>
            <a:r>
              <a:rPr lang="en-US" dirty="0" err="1" smtClean="0"/>
              <a:t>edu</a:t>
            </a:r>
            <a:r>
              <a:rPr lang="en-US" dirty="0"/>
              <a:t> </a:t>
            </a:r>
            <a:r>
              <a:rPr lang="en-US" b="1" dirty="0" smtClean="0"/>
              <a:t>does not </a:t>
            </a:r>
            <a:r>
              <a:rPr lang="en-US" dirty="0" smtClean="0"/>
              <a:t>increase income(p: </a:t>
            </a:r>
            <a:r>
              <a:rPr lang="en-US" b="1" dirty="0" smtClean="0"/>
              <a:t>0.32!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6360705" y="5356824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6073384" y="5541490"/>
            <a:ext cx="2908046" cy="923330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b="1" u="sng" dirty="0" smtClean="0"/>
              <a:t>Goal</a:t>
            </a:r>
            <a:r>
              <a:rPr lang="en-US" dirty="0" smtClean="0"/>
              <a:t>: How do you determine causality in the presence of </a:t>
            </a:r>
            <a:r>
              <a:rPr lang="en-US" b="1" dirty="0" smtClean="0"/>
              <a:t>unmeasured confounders</a:t>
            </a:r>
            <a:r>
              <a:rPr lang="en-US" dirty="0" smtClean="0"/>
              <a:t>?</a:t>
            </a:r>
            <a:endParaRPr lang="en-US" dirty="0"/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3129495" y="3197831"/>
            <a:ext cx="399869" cy="423195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1889260" y="3776271"/>
            <a:ext cx="373215" cy="394986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3219385" y="2502892"/>
            <a:ext cx="423409" cy="448109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1344746" y="3856598"/>
            <a:ext cx="337826" cy="357533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4029373" y="2456957"/>
            <a:ext cx="375498" cy="397403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4716615" y="2487822"/>
            <a:ext cx="423683" cy="448399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3901220" y="3157431"/>
            <a:ext cx="399869" cy="423195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2966148" y="3748062"/>
            <a:ext cx="399869" cy="423195"/>
          </a:xfrm>
          <a:prstGeom prst="rect">
            <a:avLst/>
          </a:prstGeom>
        </p:spPr>
      </p:pic>
      <p:cxnSp>
        <p:nvCxnSpPr>
          <p:cNvPr id="54" name="Straight Arrow Connector 53"/>
          <p:cNvCxnSpPr>
            <a:stCxn id="21" idx="2"/>
          </p:cNvCxnSpPr>
          <p:nvPr/>
        </p:nvCxnSpPr>
        <p:spPr>
          <a:xfrm>
            <a:off x="2591186" y="2154109"/>
            <a:ext cx="841708" cy="67106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21" idx="2"/>
          </p:cNvCxnSpPr>
          <p:nvPr/>
        </p:nvCxnSpPr>
        <p:spPr>
          <a:xfrm>
            <a:off x="2591186" y="2154109"/>
            <a:ext cx="785540" cy="92358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9564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8" grpId="0" animBg="1"/>
      <p:bldP spid="29" grpId="0" animBg="1"/>
      <p:bldP spid="30" grpId="0"/>
      <p:bldP spid="31" grpId="0"/>
      <p:bldP spid="32" grpId="0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vmodelRTalk-page-014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69400" cy="687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657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vmodelRTalk-page-015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69400" cy="687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651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vmodelRTalk-page-016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69400" cy="6870700"/>
          </a:xfrm>
          <a:prstGeom prst="rect">
            <a:avLst/>
          </a:prstGeom>
        </p:spPr>
      </p:pic>
      <p:sp>
        <p:nvSpPr>
          <p:cNvPr id="41" name="Smiley Face 40"/>
          <p:cNvSpPr/>
          <p:nvPr/>
        </p:nvSpPr>
        <p:spPr>
          <a:xfrm>
            <a:off x="2082584" y="3326496"/>
            <a:ext cx="548445" cy="476995"/>
          </a:xfrm>
          <a:prstGeom prst="smileyFace">
            <a:avLst>
              <a:gd name="adj" fmla="val 4653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Smiley Face 41"/>
          <p:cNvSpPr/>
          <p:nvPr/>
        </p:nvSpPr>
        <p:spPr>
          <a:xfrm>
            <a:off x="840251" y="3418724"/>
            <a:ext cx="548445" cy="476995"/>
          </a:xfrm>
          <a:prstGeom prst="smileyFace">
            <a:avLst>
              <a:gd name="adj" fmla="val 4653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Smiley Face 42"/>
          <p:cNvSpPr/>
          <p:nvPr/>
        </p:nvSpPr>
        <p:spPr>
          <a:xfrm>
            <a:off x="1456927" y="3363155"/>
            <a:ext cx="548445" cy="476995"/>
          </a:xfrm>
          <a:prstGeom prst="smileyFace">
            <a:avLst>
              <a:gd name="adj" fmla="val -4653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Smiley Face 43"/>
          <p:cNvSpPr/>
          <p:nvPr/>
        </p:nvSpPr>
        <p:spPr>
          <a:xfrm>
            <a:off x="2515296" y="3895719"/>
            <a:ext cx="548445" cy="476995"/>
          </a:xfrm>
          <a:prstGeom prst="smileyFace">
            <a:avLst>
              <a:gd name="adj" fmla="val 4653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Smiley Face 44"/>
          <p:cNvSpPr/>
          <p:nvPr/>
        </p:nvSpPr>
        <p:spPr>
          <a:xfrm>
            <a:off x="1468550" y="4226230"/>
            <a:ext cx="548445" cy="476995"/>
          </a:xfrm>
          <a:prstGeom prst="smileyFace">
            <a:avLst>
              <a:gd name="adj" fmla="val 4653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Smiley Face 45"/>
          <p:cNvSpPr/>
          <p:nvPr/>
        </p:nvSpPr>
        <p:spPr>
          <a:xfrm>
            <a:off x="1488770" y="2878771"/>
            <a:ext cx="548445" cy="476995"/>
          </a:xfrm>
          <a:prstGeom prst="smileyFace">
            <a:avLst>
              <a:gd name="adj" fmla="val 4653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Smiley Face 46"/>
          <p:cNvSpPr/>
          <p:nvPr/>
        </p:nvSpPr>
        <p:spPr>
          <a:xfrm>
            <a:off x="1488770" y="3794788"/>
            <a:ext cx="548445" cy="476995"/>
          </a:xfrm>
          <a:prstGeom prst="smileyFace">
            <a:avLst>
              <a:gd name="adj" fmla="val -752"/>
            </a:avLst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Smiley Face 47"/>
          <p:cNvSpPr/>
          <p:nvPr/>
        </p:nvSpPr>
        <p:spPr>
          <a:xfrm>
            <a:off x="2582267" y="3242792"/>
            <a:ext cx="548445" cy="476995"/>
          </a:xfrm>
          <a:prstGeom prst="smileyFace">
            <a:avLst>
              <a:gd name="adj" fmla="val -4653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Smiley Face 48"/>
          <p:cNvSpPr/>
          <p:nvPr/>
        </p:nvSpPr>
        <p:spPr>
          <a:xfrm>
            <a:off x="2241074" y="2869971"/>
            <a:ext cx="548445" cy="476995"/>
          </a:xfrm>
          <a:prstGeom prst="smileyFace">
            <a:avLst>
              <a:gd name="adj" fmla="val 2851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Smiley Face 49"/>
          <p:cNvSpPr/>
          <p:nvPr/>
        </p:nvSpPr>
        <p:spPr>
          <a:xfrm>
            <a:off x="2033822" y="3836724"/>
            <a:ext cx="548445" cy="476995"/>
          </a:xfrm>
          <a:prstGeom prst="smileyFace">
            <a:avLst>
              <a:gd name="adj" fmla="val -4653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Smiley Face 50"/>
          <p:cNvSpPr/>
          <p:nvPr/>
        </p:nvSpPr>
        <p:spPr>
          <a:xfrm>
            <a:off x="848909" y="4245358"/>
            <a:ext cx="548445" cy="476995"/>
          </a:xfrm>
          <a:prstGeom prst="smileyFace">
            <a:avLst>
              <a:gd name="adj" fmla="val -4653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/>
          <p:cNvSpPr txBox="1"/>
          <p:nvPr/>
        </p:nvSpPr>
        <p:spPr>
          <a:xfrm>
            <a:off x="3785510" y="2685795"/>
            <a:ext cx="2131571" cy="369332"/>
          </a:xfrm>
          <a:prstGeom prst="rect">
            <a:avLst/>
          </a:prstGeom>
          <a:noFill/>
          <a:ln w="28575">
            <a:solidFill>
              <a:sysClr val="windowText" lastClr="0000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 smtClean="0">
                <a:solidFill>
                  <a:prstClr val="black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College Graduates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3962233" y="4108979"/>
            <a:ext cx="1763308" cy="369332"/>
          </a:xfrm>
          <a:prstGeom prst="rect">
            <a:avLst/>
          </a:prstGeom>
          <a:noFill/>
          <a:ln w="28575">
            <a:solidFill>
              <a:sysClr val="windowText" lastClr="0000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 smtClean="0">
                <a:solidFill>
                  <a:prstClr val="black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No College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54" name="Smiley Face 53"/>
          <p:cNvSpPr/>
          <p:nvPr/>
        </p:nvSpPr>
        <p:spPr>
          <a:xfrm>
            <a:off x="891590" y="3889387"/>
            <a:ext cx="548445" cy="476995"/>
          </a:xfrm>
          <a:prstGeom prst="smileyFace">
            <a:avLst>
              <a:gd name="adj" fmla="val 4653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Smiley Face 54"/>
          <p:cNvSpPr/>
          <p:nvPr/>
        </p:nvSpPr>
        <p:spPr>
          <a:xfrm>
            <a:off x="1992934" y="4209421"/>
            <a:ext cx="548445" cy="476995"/>
          </a:xfrm>
          <a:prstGeom prst="smileyFace">
            <a:avLst>
              <a:gd name="adj" fmla="val -752"/>
            </a:avLst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Smiley Face 55"/>
          <p:cNvSpPr/>
          <p:nvPr/>
        </p:nvSpPr>
        <p:spPr>
          <a:xfrm>
            <a:off x="781317" y="2941729"/>
            <a:ext cx="548445" cy="476995"/>
          </a:xfrm>
          <a:prstGeom prst="smileyFace">
            <a:avLst>
              <a:gd name="adj" fmla="val -752"/>
            </a:avLst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7" name="Straight Connector 56"/>
          <p:cNvCxnSpPr/>
          <p:nvPr/>
        </p:nvCxnSpPr>
        <p:spPr>
          <a:xfrm>
            <a:off x="480015" y="5133048"/>
            <a:ext cx="2770442" cy="1367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480015" y="4845725"/>
            <a:ext cx="0" cy="54052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Smiley Face 58"/>
          <p:cNvSpPr/>
          <p:nvPr/>
        </p:nvSpPr>
        <p:spPr>
          <a:xfrm>
            <a:off x="295130" y="4936786"/>
            <a:ext cx="369767" cy="379752"/>
          </a:xfrm>
          <a:prstGeom prst="smileyFace">
            <a:avLst>
              <a:gd name="adj" fmla="val -4653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Smiley Face 59"/>
          <p:cNvSpPr/>
          <p:nvPr/>
        </p:nvSpPr>
        <p:spPr>
          <a:xfrm>
            <a:off x="1651070" y="4952173"/>
            <a:ext cx="372372" cy="379496"/>
          </a:xfrm>
          <a:prstGeom prst="smileyFace">
            <a:avLst>
              <a:gd name="adj" fmla="val -752"/>
            </a:avLst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/>
          <p:cNvSpPr txBox="1"/>
          <p:nvPr/>
        </p:nvSpPr>
        <p:spPr>
          <a:xfrm>
            <a:off x="2581846" y="5268102"/>
            <a:ext cx="1476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$60K income</a:t>
            </a:r>
            <a:endParaRPr lang="en-US" dirty="0"/>
          </a:p>
        </p:txBody>
      </p:sp>
      <p:sp>
        <p:nvSpPr>
          <p:cNvPr id="62" name="TextBox 61"/>
          <p:cNvSpPr txBox="1"/>
          <p:nvPr/>
        </p:nvSpPr>
        <p:spPr>
          <a:xfrm>
            <a:off x="-117712" y="5298820"/>
            <a:ext cx="1497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$30K income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1205404" y="5280696"/>
            <a:ext cx="1500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$50K income</a:t>
            </a:r>
          </a:p>
        </p:txBody>
      </p:sp>
      <p:cxnSp>
        <p:nvCxnSpPr>
          <p:cNvPr id="64" name="Straight Connector 63"/>
          <p:cNvCxnSpPr/>
          <p:nvPr/>
        </p:nvCxnSpPr>
        <p:spPr>
          <a:xfrm flipH="1">
            <a:off x="3247823" y="4862187"/>
            <a:ext cx="2634" cy="52051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Smiley Face 64"/>
          <p:cNvSpPr/>
          <p:nvPr/>
        </p:nvSpPr>
        <p:spPr>
          <a:xfrm>
            <a:off x="3041368" y="4937472"/>
            <a:ext cx="396919" cy="341626"/>
          </a:xfrm>
          <a:prstGeom prst="smileyFace">
            <a:avLst>
              <a:gd name="adj" fmla="val 4653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ight Arrow 65"/>
          <p:cNvSpPr/>
          <p:nvPr/>
        </p:nvSpPr>
        <p:spPr>
          <a:xfrm>
            <a:off x="7152282" y="4110196"/>
            <a:ext cx="704939" cy="401209"/>
          </a:xfrm>
          <a:prstGeom prst="rightArrow">
            <a:avLst/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>
            <a:glow rad="228600">
              <a:srgbClr val="F79646">
                <a:satMod val="175000"/>
                <a:alpha val="40000"/>
              </a:srgbClr>
            </a:glo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i="0" u="none" strike="noStrike" kern="0" normalizeH="0" baseline="0" noProof="0" dirty="0">
              <a:ln w="0"/>
              <a:uLnTx/>
              <a:uFillTx/>
              <a:latin typeface="Microsoft Sans Serif" panose="020B0604020202020204" pitchFamily="34" charset="0"/>
              <a:ea typeface="+mn-ea"/>
              <a:cs typeface="Microsoft Sans Serif" panose="020B0604020202020204" pitchFamily="34" charset="0"/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6677112" y="2417935"/>
            <a:ext cx="1505806" cy="774850"/>
          </a:xfrm>
          <a:prstGeom prst="rect">
            <a:avLst/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Sans Serif" panose="020B0604020202020204" pitchFamily="34" charset="0"/>
                <a:cs typeface="Microsoft Sans Serif" panose="020B0604020202020204" pitchFamily="34" charset="0"/>
              </a:rPr>
              <a:t>Unmeasured Confounders</a:t>
            </a: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i="0" u="none" strike="noStrike" kern="0" normalizeH="0" baseline="0" noProof="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Microsoft Sans Serif" panose="020B0604020202020204" pitchFamily="34" charset="0"/>
                <a:cs typeface="Microsoft Sans Serif" panose="020B0604020202020204" pitchFamily="34" charset="0"/>
              </a:rPr>
              <a:t>(Ability)</a:t>
            </a:r>
            <a:endParaRPr kumimoji="0" lang="en-US" sz="1800" i="0" u="none" strike="noStrike" kern="0" normalizeH="0" baseline="0" noProof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LnTx/>
              <a:uFillTx/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5858435" y="4085602"/>
            <a:ext cx="1152459" cy="578858"/>
          </a:xfrm>
          <a:prstGeom prst="rect">
            <a:avLst/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i="0" u="none" strike="noStrike" kern="0" normalizeH="0" baseline="0" noProof="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LnTx/>
              <a:uFillTx/>
              <a:latin typeface="Microsoft Sans Serif" panose="020B0604020202020204" pitchFamily="34" charset="0"/>
              <a:ea typeface="+mn-ea"/>
              <a:cs typeface="Microsoft Sans Serif" panose="020B0604020202020204" pitchFamily="34" charset="0"/>
            </a:endParaRP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i="0" u="none" strike="noStrike" kern="0" normalizeH="0" baseline="0" noProof="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Microsoft Sans Serif" panose="020B0604020202020204" pitchFamily="34" charset="0"/>
                <a:ea typeface="+mn-ea"/>
                <a:cs typeface="Microsoft Sans Serif" panose="020B0604020202020204" pitchFamily="34" charset="0"/>
              </a:rPr>
              <a:t>Exposure</a:t>
            </a: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Sans Serif" panose="020B0604020202020204" pitchFamily="34" charset="0"/>
                <a:cs typeface="Microsoft Sans Serif" panose="020B0604020202020204" pitchFamily="34" charset="0"/>
              </a:rPr>
              <a:t>(</a:t>
            </a:r>
            <a:r>
              <a:rPr lang="en-US" kern="0" dirty="0" err="1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Sans Serif" panose="020B0604020202020204" pitchFamily="34" charset="0"/>
                <a:cs typeface="Microsoft Sans Serif" panose="020B0604020202020204" pitchFamily="34" charset="0"/>
              </a:rPr>
              <a:t>Edu</a:t>
            </a:r>
            <a:r>
              <a:rPr lang="en-US" kern="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Sans Serif" panose="020B0604020202020204" pitchFamily="34" charset="0"/>
                <a:cs typeface="Microsoft Sans Serif" panose="020B0604020202020204" pitchFamily="34" charset="0"/>
              </a:rPr>
              <a:t>)</a:t>
            </a:r>
            <a:endParaRPr kumimoji="0" lang="en-US" sz="1800" i="0" u="none" strike="noStrike" kern="0" normalizeH="0" baseline="0" noProof="0" dirty="0" smtClean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LnTx/>
              <a:uFillTx/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i="0" u="none" strike="noStrike" kern="0" normalizeH="0" baseline="0" noProof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LnTx/>
              <a:uFillTx/>
              <a:latin typeface="Microsoft Sans Serif" panose="020B0604020202020204" pitchFamily="34" charset="0"/>
              <a:ea typeface="+mn-ea"/>
              <a:cs typeface="Microsoft Sans Serif" panose="020B0604020202020204" pitchFamily="34" charset="0"/>
            </a:endParaRPr>
          </a:p>
        </p:txBody>
      </p:sp>
      <p:sp>
        <p:nvSpPr>
          <p:cNvPr id="69" name="Right Arrow 68"/>
          <p:cNvSpPr/>
          <p:nvPr/>
        </p:nvSpPr>
        <p:spPr>
          <a:xfrm rot="7404796">
            <a:off x="6206859" y="3483880"/>
            <a:ext cx="882239" cy="409503"/>
          </a:xfrm>
          <a:prstGeom prst="rightArrow">
            <a:avLst/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i="0" u="none" strike="noStrike" kern="0" normalizeH="0" baseline="0" noProof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LnTx/>
              <a:uFillTx/>
              <a:latin typeface="Microsoft Sans Serif" panose="020B0604020202020204" pitchFamily="34" charset="0"/>
              <a:ea typeface="+mn-ea"/>
              <a:cs typeface="Microsoft Sans Serif" panose="020B0604020202020204" pitchFamily="34" charset="0"/>
            </a:endParaRPr>
          </a:p>
        </p:txBody>
      </p:sp>
      <p:sp>
        <p:nvSpPr>
          <p:cNvPr id="70" name="Right Arrow 69"/>
          <p:cNvSpPr/>
          <p:nvPr/>
        </p:nvSpPr>
        <p:spPr>
          <a:xfrm rot="3169424">
            <a:off x="7851074" y="3440078"/>
            <a:ext cx="899746" cy="409503"/>
          </a:xfrm>
          <a:prstGeom prst="rightArrow">
            <a:avLst/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i="0" u="none" strike="noStrike" kern="0" normalizeH="0" baseline="0" noProof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LnTx/>
              <a:uFillTx/>
              <a:latin typeface="Microsoft Sans Serif" panose="020B0604020202020204" pitchFamily="34" charset="0"/>
              <a:ea typeface="+mn-ea"/>
              <a:cs typeface="Microsoft Sans Serif" panose="020B0604020202020204" pitchFamily="34" charset="0"/>
            </a:endParaRPr>
          </a:p>
        </p:txBody>
      </p:sp>
      <p:sp>
        <p:nvSpPr>
          <p:cNvPr id="71" name="Rectangle 70"/>
          <p:cNvSpPr/>
          <p:nvPr/>
        </p:nvSpPr>
        <p:spPr>
          <a:xfrm>
            <a:off x="7956324" y="4085602"/>
            <a:ext cx="1179384" cy="578858"/>
          </a:xfrm>
          <a:prstGeom prst="rect">
            <a:avLst/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i="0" u="none" strike="noStrike" kern="0" normalizeH="0" baseline="0" noProof="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LnTx/>
              <a:uFillTx/>
              <a:latin typeface="Microsoft Sans Serif" panose="020B0604020202020204" pitchFamily="34" charset="0"/>
              <a:ea typeface="+mn-ea"/>
              <a:cs typeface="Microsoft Sans Serif" panose="020B0604020202020204" pitchFamily="34" charset="0"/>
            </a:endParaRP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i="0" u="none" strike="noStrike" kern="0" normalizeH="0" baseline="0" noProof="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Microsoft Sans Serif" panose="020B0604020202020204" pitchFamily="34" charset="0"/>
                <a:ea typeface="+mn-ea"/>
                <a:cs typeface="Microsoft Sans Serif" panose="020B0604020202020204" pitchFamily="34" charset="0"/>
              </a:rPr>
              <a:t>Outcome</a:t>
            </a: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Sans Serif" panose="020B0604020202020204" pitchFamily="34" charset="0"/>
                <a:cs typeface="Microsoft Sans Serif" panose="020B0604020202020204" pitchFamily="34" charset="0"/>
              </a:rPr>
              <a:t>(Earning)</a:t>
            </a:r>
            <a:endParaRPr kumimoji="0" lang="en-US" sz="1800" i="0" u="none" strike="noStrike" kern="0" normalizeH="0" baseline="0" noProof="0" dirty="0" smtClean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LnTx/>
              <a:uFillTx/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i="0" u="none" strike="noStrike" kern="0" normalizeH="0" baseline="0" noProof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LnTx/>
              <a:uFillTx/>
              <a:latin typeface="Microsoft Sans Serif" panose="020B0604020202020204" pitchFamily="34" charset="0"/>
              <a:ea typeface="+mn-ea"/>
              <a:cs typeface="Microsoft Sans Serif" panose="020B0604020202020204" pitchFamily="34" charset="0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6050728" y="4769377"/>
            <a:ext cx="2908046" cy="64633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Directed Acyclic Graph (DAG) Representation</a:t>
            </a:r>
            <a:endParaRPr lang="en-US" dirty="0"/>
          </a:p>
        </p:txBody>
      </p:sp>
      <p:pic>
        <p:nvPicPr>
          <p:cNvPr id="73" name="Picture 72"/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573861" y="3363155"/>
            <a:ext cx="375841" cy="397765"/>
          </a:xfrm>
          <a:prstGeom prst="rect">
            <a:avLst/>
          </a:prstGeom>
        </p:spPr>
      </p:pic>
      <p:pic>
        <p:nvPicPr>
          <p:cNvPr id="74" name="Picture 73"/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1329762" y="3756141"/>
            <a:ext cx="397966" cy="421182"/>
          </a:xfrm>
          <a:prstGeom prst="rect">
            <a:avLst/>
          </a:prstGeom>
        </p:spPr>
      </p:pic>
      <p:pic>
        <p:nvPicPr>
          <p:cNvPr id="75" name="Picture 74"/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1329762" y="2825116"/>
            <a:ext cx="352934" cy="373523"/>
          </a:xfrm>
          <a:prstGeom prst="rect">
            <a:avLst/>
          </a:prstGeom>
        </p:spPr>
      </p:pic>
      <p:pic>
        <p:nvPicPr>
          <p:cNvPr id="76" name="Picture 75"/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1958583" y="2817790"/>
            <a:ext cx="398224" cy="421455"/>
          </a:xfrm>
          <a:prstGeom prst="rect">
            <a:avLst/>
          </a:prstGeom>
        </p:spPr>
      </p:pic>
      <p:pic>
        <p:nvPicPr>
          <p:cNvPr id="77" name="Picture 76"/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1845901" y="4184827"/>
            <a:ext cx="375841" cy="397765"/>
          </a:xfrm>
          <a:prstGeom prst="rect">
            <a:avLst/>
          </a:prstGeom>
        </p:spPr>
      </p:pic>
      <p:pic>
        <p:nvPicPr>
          <p:cNvPr id="78" name="Picture 77"/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703669" y="3836724"/>
            <a:ext cx="375841" cy="397765"/>
          </a:xfrm>
          <a:prstGeom prst="rect">
            <a:avLst/>
          </a:prstGeom>
        </p:spPr>
      </p:pic>
      <p:sp>
        <p:nvSpPr>
          <p:cNvPr id="79" name="Rectangle 78"/>
          <p:cNvSpPr/>
          <p:nvPr/>
        </p:nvSpPr>
        <p:spPr>
          <a:xfrm>
            <a:off x="59480" y="5589715"/>
            <a:ext cx="9076486" cy="71632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29532" y="6203652"/>
            <a:ext cx="9076486" cy="44205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853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6951 0.03452 " pathEditMode="relative" ptsTypes="AA">
                                      <p:cBhvr>
                                        <p:cTn id="72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6951 0.03452 " pathEditMode="relative" ptsTypes="AA">
                                      <p:cBhvr>
                                        <p:cTn id="74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3269 0.18184 " pathEditMode="relative" ptsTypes="AA">
                                      <p:cBhvr>
                                        <p:cTn id="78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4589 0.1508 " pathEditMode="relative" ptsTypes="AA">
                                      <p:cBhvr>
                                        <p:cTn id="82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2209E-6 2.93722E-6 L 0.36106 -0.03174 " pathEditMode="relative" rAng="0" ptsTypes="AA">
                                      <p:cBhvr>
                                        <p:cTn id="86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044" y="-1598"/>
                                    </p:animMotion>
                                  </p:childTnLst>
                                </p:cTn>
                              </p:par>
                              <p:par>
                                <p:cTn id="87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7.50261E-7 4.10239E-6 L 0.32233 -0.06093 " pathEditMode="relative" rAng="0" ptsTypes="AA">
                                      <p:cBhvr>
                                        <p:cTn id="88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117" y="-3058"/>
                                    </p:animMotion>
                                  </p:childTnLst>
                                </p:cTn>
                              </p:par>
                              <p:par>
                                <p:cTn id="89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8 -1.84851E-6 L 0.39181 -0.08478 " pathEditMode="relative" rAng="0" ptsTypes="AA">
                                      <p:cBhvr>
                                        <p:cTn id="90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573" y="-4239"/>
                                    </p:animMotion>
                                  </p:childTnLst>
                                </p:cTn>
                              </p:par>
                              <p:par>
                                <p:cTn id="9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8093E-6 -4.51239E-6 L 0.41716 -0.11373 " pathEditMode="relative" rAng="0" ptsTypes="AA">
                                      <p:cBhvr>
                                        <p:cTn id="92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858" y="-5698"/>
                                    </p:animMotion>
                                  </p:childTnLst>
                                </p:cTn>
                              </p:par>
                              <p:par>
                                <p:cTn id="93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1223E-6 1.72805E-6 L 0.29455 -0.11768 " pathEditMode="relative" rAng="0" ptsTypes="AA">
                                      <p:cBhvr>
                                        <p:cTn id="94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727" y="-5884"/>
                                    </p:animMotion>
                                  </p:childTnLst>
                                </p:cTn>
                              </p:par>
                              <p:par>
                                <p:cTn id="95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1223E-6 9.03405E-8 L 0.3786 -0.06046 " pathEditMode="relative" rAng="0" ptsTypes="AA">
                                      <p:cBhvr>
                                        <p:cTn id="96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930" y="-3035"/>
                                    </p:animMotion>
                                  </p:childTnLst>
                                </p:cTn>
                              </p:par>
                              <p:par>
                                <p:cTn id="9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7159E-6 4.47301E-6 L 0.32043 0.00231 " pathEditMode="relative" rAng="0" ptsTypes="AA">
                                      <p:cBhvr>
                                        <p:cTn id="98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013" y="116"/>
                                    </p:animMotion>
                                  </p:childTnLst>
                                </p:cTn>
                              </p:par>
                              <p:par>
                                <p:cTn id="99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3081E-6 -3.9217E-6 L 0.29246 0.00927 " pathEditMode="relative" rAng="0" ptsTypes="AA">
                                      <p:cBhvr>
                                        <p:cTn id="100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623" y="463"/>
                                    </p:animMotion>
                                  </p:childTnLst>
                                </p:cTn>
                              </p:par>
                              <p:par>
                                <p:cTn id="101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0188 0.15937 " pathEditMode="relative" ptsTypes="AA">
                                      <p:cBhvr>
                                        <p:cTn id="102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3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1052E-6 2.01992E-6 L 0.49617 0.13551 " pathEditMode="relative" rAng="0" ptsTypes="AA">
                                      <p:cBhvr>
                                        <p:cTn id="104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800" y="6764"/>
                                    </p:animMotion>
                                  </p:childTnLst>
                                </p:cTn>
                              </p:par>
                              <p:par>
                                <p:cTn id="105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0188 0.15937 " pathEditMode="relative" ptsTypes="AA">
                                      <p:cBhvr>
                                        <p:cTn id="106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7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901E-6 3.84526E-7 L 0.45259 0.21473 " pathEditMode="relative" rAng="0" ptsTypes="AA">
                                      <p:cBhvr>
                                        <p:cTn id="108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629" y="10725"/>
                                    </p:animMotion>
                                  </p:childTnLst>
                                </p:cTn>
                              </p:par>
                              <p:par>
                                <p:cTn id="10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0188 0.15937 " pathEditMode="relative" ptsTypes="AA">
                                      <p:cBhvr>
                                        <p:cTn id="110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0188 0.15937 " pathEditMode="relative" ptsTypes="AA">
                                      <p:cBhvr>
                                        <p:cTn id="112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3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0188 0.15937 " pathEditMode="relative" ptsTypes="AA">
                                      <p:cBhvr>
                                        <p:cTn id="114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0188 0.15937 " pathEditMode="relative" ptsTypes="AA">
                                      <p:cBhvr>
                                        <p:cTn id="116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3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1" grpId="1" animBg="1"/>
      <p:bldP spid="42" grpId="0" animBg="1"/>
      <p:bldP spid="42" grpId="1" animBg="1"/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  <p:bldP spid="47" grpId="0" animBg="1"/>
      <p:bldP spid="47" grpId="1" animBg="1"/>
      <p:bldP spid="48" grpId="0" animBg="1"/>
      <p:bldP spid="48" grpId="1" animBg="1"/>
      <p:bldP spid="49" grpId="0" animBg="1"/>
      <p:bldP spid="49" grpId="1" animBg="1"/>
      <p:bldP spid="50" grpId="0" animBg="1"/>
      <p:bldP spid="50" grpId="1" animBg="1"/>
      <p:bldP spid="51" grpId="0" animBg="1"/>
      <p:bldP spid="51" grpId="1" animBg="1"/>
      <p:bldP spid="52" grpId="0" animBg="1"/>
      <p:bldP spid="53" grpId="0" animBg="1"/>
      <p:bldP spid="54" grpId="0" animBg="1"/>
      <p:bldP spid="54" grpId="1" animBg="1"/>
      <p:bldP spid="55" grpId="0" animBg="1"/>
      <p:bldP spid="55" grpId="1" animBg="1"/>
      <p:bldP spid="56" grpId="0" animBg="1"/>
      <p:bldP spid="56" grpId="1" animBg="1"/>
      <p:bldP spid="59" grpId="0" animBg="1"/>
      <p:bldP spid="60" grpId="0" animBg="1"/>
      <p:bldP spid="61" grpId="0"/>
      <p:bldP spid="62" grpId="0"/>
      <p:bldP spid="63" grpId="0"/>
      <p:bldP spid="65" grpId="0" animBg="1"/>
      <p:bldP spid="66" grpId="0" animBg="1"/>
      <p:bldP spid="67" grpId="0" animBg="1"/>
      <p:bldP spid="68" grpId="0" animBg="1"/>
      <p:bldP spid="69" grpId="0" animBg="1"/>
      <p:bldP spid="69" grpId="1" animBg="1"/>
      <p:bldP spid="70" grpId="0" animBg="1"/>
      <p:bldP spid="71" grpId="0" animBg="1"/>
      <p:bldP spid="72" grpId="0" animBg="1"/>
      <p:bldP spid="79" grpId="0" animBg="1"/>
      <p:bldP spid="8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vmodelRTalk-page-017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69400" cy="687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772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vmodelRTalk-page-018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69400" cy="687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033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vmodelRTalk-page-019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69400" cy="687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4731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vmodelRTalk-page-00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69400" cy="687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7189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vmodelRTalk-page-02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69400" cy="687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5353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vmodelRTalk-page-02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69400" cy="687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0222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vmodelRTalk-page-02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69400" cy="687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0990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vmodelRTalk-page-02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69400" cy="687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6499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vmodelRTalk-page-028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69400" cy="68707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16395" y="3693952"/>
            <a:ext cx="1905000" cy="990600"/>
          </a:xfrm>
          <a:prstGeom prst="rect">
            <a:avLst/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Sans Serif" panose="020B0604020202020204" pitchFamily="34" charset="0"/>
                <a:ea typeface="+mn-ea"/>
                <a:cs typeface="Microsoft Sans Serif" panose="020B0604020202020204" pitchFamily="34" charset="0"/>
              </a:rPr>
              <a:t>Instrument (Z)</a:t>
            </a: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 smtClean="0">
                <a:solidFill>
                  <a:prstClr val="white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(e.g. proximity to college)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Sans Serif" panose="020B0604020202020204" pitchFamily="34" charset="0"/>
              <a:ea typeface="+mn-ea"/>
              <a:cs typeface="Microsoft Sans Serif" panose="020B0604020202020204" pitchFamily="34" charset="0"/>
            </a:endParaRPr>
          </a:p>
        </p:txBody>
      </p:sp>
      <p:sp>
        <p:nvSpPr>
          <p:cNvPr id="4" name="Right Arrow 3"/>
          <p:cNvSpPr/>
          <p:nvPr/>
        </p:nvSpPr>
        <p:spPr>
          <a:xfrm>
            <a:off x="5687555" y="3922552"/>
            <a:ext cx="1295400" cy="533400"/>
          </a:xfrm>
          <a:prstGeom prst="rightArrow">
            <a:avLst/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>
            <a:glow rad="228600">
              <a:srgbClr val="F79646">
                <a:satMod val="175000"/>
                <a:alpha val="40000"/>
              </a:srgbClr>
            </a:glo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Sans Serif" panose="020B0604020202020204" pitchFamily="34" charset="0"/>
              <a:ea typeface="+mn-ea"/>
              <a:cs typeface="Microsoft Sans Serif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226795" y="3693952"/>
            <a:ext cx="1676400" cy="990600"/>
          </a:xfrm>
          <a:prstGeom prst="rect">
            <a:avLst/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Sans Serif" panose="020B0604020202020204" pitchFamily="34" charset="0"/>
                <a:ea typeface="+mn-ea"/>
                <a:cs typeface="Microsoft Sans Serif" panose="020B0604020202020204" pitchFamily="34" charset="0"/>
              </a:rPr>
              <a:t>Outcome</a:t>
            </a:r>
            <a:r>
              <a:rPr kumimoji="0" lang="en-US" sz="1800" b="0" i="0" u="none" strike="noStrike" kern="0" cap="none" spc="0" normalizeH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Sans Serif" panose="020B0604020202020204" pitchFamily="34" charset="0"/>
                <a:ea typeface="+mn-ea"/>
                <a:cs typeface="Microsoft Sans Serif" panose="020B0604020202020204" pitchFamily="34" charset="0"/>
              </a:rPr>
              <a:t> (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Sans Serif" panose="020B0604020202020204" pitchFamily="34" charset="0"/>
                <a:ea typeface="+mn-ea"/>
                <a:cs typeface="Microsoft Sans Serif" panose="020B0604020202020204" pitchFamily="34" charset="0"/>
              </a:rPr>
              <a:t>Y)</a:t>
            </a: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 smtClean="0">
                <a:solidFill>
                  <a:prstClr val="white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(e.g. Earnings)</a:t>
            </a: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Sans Serif" panose="020B0604020202020204" pitchFamily="34" charset="0"/>
              <a:ea typeface="+mn-ea"/>
              <a:cs typeface="Microsoft Sans Serif" panose="020B0604020202020204" pitchFamily="34" charset="0"/>
            </a:endParaRP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Sans Serif" panose="020B0604020202020204" pitchFamily="34" charset="0"/>
                <a:ea typeface="+mn-ea"/>
                <a:cs typeface="Microsoft Sans Serif" panose="020B0604020202020204" pitchFamily="34" charset="0"/>
              </a:rPr>
              <a:t> 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Sans Serif" panose="020B0604020202020204" pitchFamily="34" charset="0"/>
              <a:ea typeface="+mn-ea"/>
              <a:cs typeface="Microsoft Sans Serif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342470" y="1701073"/>
            <a:ext cx="1987938" cy="1172243"/>
          </a:xfrm>
          <a:prstGeom prst="rect">
            <a:avLst/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Sans Serif" panose="020B0604020202020204" pitchFamily="34" charset="0"/>
                <a:ea typeface="+mn-ea"/>
                <a:cs typeface="Microsoft Sans Serif" panose="020B0604020202020204" pitchFamily="34" charset="0"/>
              </a:rPr>
              <a:t>Unmeasured</a:t>
            </a: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Sans Serif" panose="020B0604020202020204" pitchFamily="34" charset="0"/>
                <a:ea typeface="+mn-ea"/>
                <a:cs typeface="Microsoft Sans Serif" panose="020B0604020202020204" pitchFamily="34" charset="0"/>
              </a:rPr>
              <a:t>Confounders</a:t>
            </a: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 smtClean="0">
                <a:solidFill>
                  <a:prstClr val="white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(e.g. Ability)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Sans Serif" panose="020B0604020202020204" pitchFamily="34" charset="0"/>
                <a:ea typeface="+mn-ea"/>
                <a:cs typeface="Microsoft Sans Serif" panose="020B0604020202020204" pitchFamily="34" charset="0"/>
              </a:rPr>
              <a:t> 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Sans Serif" panose="020B0604020202020204" pitchFamily="34" charset="0"/>
              <a:ea typeface="+mn-ea"/>
              <a:cs typeface="Microsoft Sans Serif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797795" y="3693952"/>
            <a:ext cx="1676400" cy="990600"/>
          </a:xfrm>
          <a:prstGeom prst="rect">
            <a:avLst/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Sans Serif" panose="020B0604020202020204" pitchFamily="34" charset="0"/>
                <a:ea typeface="+mn-ea"/>
                <a:cs typeface="Microsoft Sans Serif" panose="020B0604020202020204" pitchFamily="34" charset="0"/>
              </a:rPr>
              <a:t>Exposure</a:t>
            </a:r>
            <a:r>
              <a:rPr lang="en-US" kern="0" noProof="0" dirty="0">
                <a:solidFill>
                  <a:prstClr val="white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US" kern="0" noProof="0" dirty="0" smtClean="0">
                <a:solidFill>
                  <a:prstClr val="white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(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Sans Serif" panose="020B0604020202020204" pitchFamily="34" charset="0"/>
                <a:ea typeface="+mn-ea"/>
                <a:cs typeface="Microsoft Sans Serif" panose="020B0604020202020204" pitchFamily="34" charset="0"/>
              </a:rPr>
              <a:t>D)</a:t>
            </a: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 smtClean="0">
                <a:solidFill>
                  <a:prstClr val="white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(e.g. </a:t>
            </a:r>
            <a:r>
              <a:rPr lang="en-US" kern="0" dirty="0" err="1" smtClean="0">
                <a:solidFill>
                  <a:prstClr val="white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Edu</a:t>
            </a:r>
            <a:r>
              <a:rPr lang="en-US" kern="0" dirty="0" smtClean="0">
                <a:solidFill>
                  <a:prstClr val="white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)</a:t>
            </a: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Sans Serif" panose="020B0604020202020204" pitchFamily="34" charset="0"/>
              <a:ea typeface="+mn-ea"/>
              <a:cs typeface="Microsoft Sans Serif" panose="020B0604020202020204" pitchFamily="34" charset="0"/>
            </a:endParaRP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Sans Serif" panose="020B0604020202020204" pitchFamily="34" charset="0"/>
              <a:ea typeface="+mn-ea"/>
              <a:cs typeface="Microsoft Sans Serif" panose="020B0604020202020204" pitchFamily="34" charset="0"/>
            </a:endParaRPr>
          </a:p>
        </p:txBody>
      </p:sp>
      <p:sp>
        <p:nvSpPr>
          <p:cNvPr id="8" name="Right Arrow 7"/>
          <p:cNvSpPr/>
          <p:nvPr/>
        </p:nvSpPr>
        <p:spPr>
          <a:xfrm>
            <a:off x="2338022" y="3922552"/>
            <a:ext cx="1295400" cy="533400"/>
          </a:xfrm>
          <a:prstGeom prst="rightArrow">
            <a:avLst/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Sans Serif" panose="020B0604020202020204" pitchFamily="34" charset="0"/>
              <a:ea typeface="+mn-ea"/>
              <a:cs typeface="Microsoft Sans Serif" panose="020B0604020202020204" pitchFamily="34" charset="0"/>
            </a:endParaRPr>
          </a:p>
        </p:txBody>
      </p:sp>
      <p:sp>
        <p:nvSpPr>
          <p:cNvPr id="9" name="Right Arrow 8"/>
          <p:cNvSpPr/>
          <p:nvPr/>
        </p:nvSpPr>
        <p:spPr>
          <a:xfrm rot="7404796">
            <a:off x="4599676" y="2990802"/>
            <a:ext cx="885744" cy="533400"/>
          </a:xfrm>
          <a:prstGeom prst="rightArrow">
            <a:avLst/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Sans Serif" panose="020B0604020202020204" pitchFamily="34" charset="0"/>
              <a:ea typeface="+mn-ea"/>
              <a:cs typeface="Microsoft Sans Serif" panose="020B0604020202020204" pitchFamily="34" charset="0"/>
            </a:endParaRPr>
          </a:p>
        </p:txBody>
      </p:sp>
      <p:sp>
        <p:nvSpPr>
          <p:cNvPr id="10" name="Right Arrow 9"/>
          <p:cNvSpPr/>
          <p:nvPr/>
        </p:nvSpPr>
        <p:spPr>
          <a:xfrm rot="3169424">
            <a:off x="7201074" y="2988292"/>
            <a:ext cx="885744" cy="533400"/>
          </a:xfrm>
          <a:prstGeom prst="rightArrow">
            <a:avLst/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Sans Serif" panose="020B0604020202020204" pitchFamily="34" charset="0"/>
              <a:ea typeface="+mn-ea"/>
              <a:cs typeface="Microsoft Sans Serif" panose="020B0604020202020204" pitchFamily="34" charset="0"/>
            </a:endParaRPr>
          </a:p>
        </p:txBody>
      </p:sp>
      <p:sp>
        <p:nvSpPr>
          <p:cNvPr id="11" name="Curved Up Arrow 10"/>
          <p:cNvSpPr/>
          <p:nvPr/>
        </p:nvSpPr>
        <p:spPr>
          <a:xfrm>
            <a:off x="902195" y="4832118"/>
            <a:ext cx="7391400" cy="1219200"/>
          </a:xfrm>
          <a:prstGeom prst="curvedUpArrow">
            <a:avLst/>
          </a:prstGeom>
          <a:noFill/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Sans Serif" panose="020B0604020202020204" pitchFamily="34" charset="0"/>
              <a:ea typeface="+mn-ea"/>
              <a:cs typeface="Microsoft Sans Serif" panose="020B0604020202020204" pitchFamily="34" charset="0"/>
            </a:endParaRPr>
          </a:p>
        </p:txBody>
      </p:sp>
      <p:sp>
        <p:nvSpPr>
          <p:cNvPr id="12" name="&quot;No&quot; Symbol 11"/>
          <p:cNvSpPr/>
          <p:nvPr/>
        </p:nvSpPr>
        <p:spPr>
          <a:xfrm>
            <a:off x="2985722" y="2440738"/>
            <a:ext cx="990600" cy="711384"/>
          </a:xfrm>
          <a:prstGeom prst="noSmoking">
            <a:avLst/>
          </a:prstGeom>
          <a:noFill/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Sans Serif" panose="020B0604020202020204" pitchFamily="34" charset="0"/>
              <a:ea typeface="+mn-ea"/>
              <a:cs typeface="Microsoft Sans Serif" panose="020B0604020202020204" pitchFamily="34" charset="0"/>
            </a:endParaRPr>
          </a:p>
        </p:txBody>
      </p:sp>
      <p:sp>
        <p:nvSpPr>
          <p:cNvPr id="13" name="&quot;No&quot; Symbol 12"/>
          <p:cNvSpPr/>
          <p:nvPr/>
        </p:nvSpPr>
        <p:spPr>
          <a:xfrm>
            <a:off x="4140695" y="5771826"/>
            <a:ext cx="990600" cy="711384"/>
          </a:xfrm>
          <a:prstGeom prst="noSmoking">
            <a:avLst/>
          </a:prstGeom>
          <a:noFill/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Sans Serif" panose="020B0604020202020204" pitchFamily="34" charset="0"/>
              <a:ea typeface="+mn-ea"/>
              <a:cs typeface="Microsoft Sans Serif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121395" y="4538986"/>
            <a:ext cx="1595551" cy="646331"/>
          </a:xfrm>
          <a:prstGeom prst="rect">
            <a:avLst/>
          </a:prstGeom>
          <a:noFill/>
          <a:ln w="28575">
            <a:solidFill>
              <a:sysClr val="windowText" lastClr="0000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sng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Sans Serif" panose="020B0604020202020204" pitchFamily="34" charset="0"/>
                <a:cs typeface="Microsoft Sans Serif" panose="020B0604020202020204" pitchFamily="34" charset="0"/>
              </a:rPr>
              <a:t>Assumption 1</a:t>
            </a: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Sans Serif" panose="020B0604020202020204" pitchFamily="34" charset="0"/>
                <a:cs typeface="Microsoft Sans Serif" panose="020B0604020202020204" pitchFamily="34" charset="0"/>
              </a:rPr>
              <a:t>Relevance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873995" y="4755918"/>
            <a:ext cx="1664427" cy="923330"/>
          </a:xfrm>
          <a:prstGeom prst="rect">
            <a:avLst/>
          </a:prstGeom>
          <a:noFill/>
          <a:ln w="28575">
            <a:solidFill>
              <a:sysClr val="windowText" lastClr="0000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sng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Sans Serif" panose="020B0604020202020204" pitchFamily="34" charset="0"/>
                <a:cs typeface="Microsoft Sans Serif" panose="020B0604020202020204" pitchFamily="34" charset="0"/>
              </a:rPr>
              <a:t>Assumption 2 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Sans Serif" panose="020B0604020202020204" pitchFamily="34" charset="0"/>
                <a:cs typeface="Microsoft Sans Serif" panose="020B0604020202020204" pitchFamily="34" charset="0"/>
              </a:rPr>
              <a:t>Exclusion Restriction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34947" y="2054123"/>
            <a:ext cx="2250615" cy="923330"/>
          </a:xfrm>
          <a:prstGeom prst="rect">
            <a:avLst/>
          </a:prstGeom>
          <a:noFill/>
          <a:ln w="28575">
            <a:solidFill>
              <a:sysClr val="windowText" lastClr="0000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sng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Sans Serif" panose="020B0604020202020204" pitchFamily="34" charset="0"/>
                <a:cs typeface="Microsoft Sans Serif" panose="020B0604020202020204" pitchFamily="34" charset="0"/>
              </a:rPr>
              <a:t>Assumption 3</a:t>
            </a: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Sans Serif" panose="020B0604020202020204" pitchFamily="34" charset="0"/>
                <a:cs typeface="Microsoft Sans Serif" panose="020B0604020202020204" pitchFamily="34" charset="0"/>
              </a:rPr>
              <a:t>No Unmeasured Confounders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117714" y="5282881"/>
            <a:ext cx="2925007" cy="1200329"/>
          </a:xfrm>
          <a:prstGeom prst="rect">
            <a:avLst/>
          </a:prstGeom>
          <a:solidFill>
            <a:srgbClr val="FFFFFF"/>
          </a:solidFill>
          <a:ln w="38100">
            <a:solidFill>
              <a:sysClr val="windowText" lastClr="000000"/>
            </a:solidFill>
          </a:ln>
        </p:spPr>
        <p:txBody>
          <a:bodyPr wrap="squar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Sans Serif" panose="020B0604020202020204" pitchFamily="34" charset="0"/>
                <a:cs typeface="Microsoft Sans Serif" panose="020B0604020202020204" pitchFamily="34" charset="0"/>
              </a:rPr>
              <a:t>If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Sans Serif" panose="020B0604020202020204" pitchFamily="34" charset="0"/>
                <a:cs typeface="Microsoft Sans Serif" panose="020B0604020202020204" pitchFamily="34" charset="0"/>
              </a:rPr>
              <a:t> all the assumptions are satisfied, instrument is </a:t>
            </a:r>
            <a:r>
              <a:rPr kumimoji="0" lang="en-US" sz="1800" b="1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Microsoft Sans Serif" panose="020B0604020202020204" pitchFamily="34" charset="0"/>
                <a:cs typeface="Microsoft Sans Serif" panose="020B0604020202020204" pitchFamily="34" charset="0"/>
              </a:rPr>
              <a:t>valid</a:t>
            </a: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Sans Serif" panose="020B0604020202020204" pitchFamily="34" charset="0"/>
                <a:cs typeface="Microsoft Sans Serif" panose="020B0604020202020204" pitchFamily="34" charset="0"/>
              </a:rPr>
              <a:t>and</a:t>
            </a: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Sans Serif" panose="020B0604020202020204" pitchFamily="34" charset="0"/>
                <a:cs typeface="Microsoft Sans Serif" panose="020B0604020202020204" pitchFamily="34" charset="0"/>
              </a:rPr>
              <a:t>the </a:t>
            </a:r>
            <a:r>
              <a:rPr kumimoji="0" lang="en-US" sz="180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Sans Serif" panose="020B0604020202020204" pitchFamily="34" charset="0"/>
                <a:cs typeface="Microsoft Sans Serif" panose="020B0604020202020204" pitchFamily="34" charset="0"/>
              </a:rPr>
              <a:t>causal effect</a:t>
            </a:r>
            <a:r>
              <a:rPr kumimoji="0" lang="en-US" sz="1800" i="0" u="sng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US" kern="0" dirty="0" smtClean="0">
                <a:solidFill>
                  <a:prstClr val="black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can be</a:t>
            </a:r>
            <a:r>
              <a:rPr lang="en-US" b="1" kern="0" dirty="0" smtClean="0">
                <a:solidFill>
                  <a:srgbClr val="000000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 estimated!</a:t>
            </a:r>
            <a:endParaRPr kumimoji="0" lang="en-US" sz="1800" b="1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cxnSp>
        <p:nvCxnSpPr>
          <p:cNvPr id="18" name="Straight Arrow Connector 17"/>
          <p:cNvCxnSpPr>
            <a:stCxn id="17" idx="0"/>
          </p:cNvCxnSpPr>
          <p:nvPr/>
        </p:nvCxnSpPr>
        <p:spPr>
          <a:xfrm flipH="1" flipV="1">
            <a:off x="6117714" y="4223715"/>
            <a:ext cx="1462504" cy="1059166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tailEnd type="arrow"/>
          </a:ln>
          <a:effectLst/>
        </p:spPr>
      </p:cxnSp>
      <p:sp>
        <p:nvSpPr>
          <p:cNvPr id="19" name="Left-Right Arrow 18"/>
          <p:cNvSpPr/>
          <p:nvPr/>
        </p:nvSpPr>
        <p:spPr>
          <a:xfrm rot="20502028">
            <a:off x="1521005" y="2705741"/>
            <a:ext cx="3725861" cy="316850"/>
          </a:xfrm>
          <a:prstGeom prst="leftRightArrow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99215" y="5384877"/>
            <a:ext cx="3633422" cy="1200329"/>
          </a:xfrm>
          <a:prstGeom prst="rect">
            <a:avLst/>
          </a:prstGeom>
          <a:solidFill>
            <a:srgbClr val="FFFFFF"/>
          </a:solidFill>
          <a:ln w="38100">
            <a:solidFill>
              <a:sysClr val="windowText" lastClr="000000"/>
            </a:solidFill>
          </a:ln>
        </p:spPr>
        <p:txBody>
          <a:bodyPr wrap="squar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noProof="0" dirty="0" smtClean="0">
                <a:solidFill>
                  <a:prstClr val="black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The random instrument (by (A3)) </a:t>
            </a:r>
            <a:r>
              <a:rPr lang="en-US" kern="0" dirty="0" smtClean="0">
                <a:solidFill>
                  <a:prstClr val="black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``</a:t>
            </a:r>
            <a:r>
              <a:rPr lang="en-US" b="1" kern="0" dirty="0" smtClean="0">
                <a:solidFill>
                  <a:prstClr val="black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injects</a:t>
            </a:r>
            <a:r>
              <a:rPr lang="en-US" kern="0" dirty="0" smtClean="0">
                <a:solidFill>
                  <a:prstClr val="black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’’ some randomness into the exposure via (A1) and only into the exposure (A2).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cxnSp>
        <p:nvCxnSpPr>
          <p:cNvPr id="21" name="Straight Arrow Connector 20"/>
          <p:cNvCxnSpPr>
            <a:stCxn id="20" idx="0"/>
          </p:cNvCxnSpPr>
          <p:nvPr/>
        </p:nvCxnSpPr>
        <p:spPr>
          <a:xfrm flipV="1">
            <a:off x="1915926" y="4199851"/>
            <a:ext cx="969636" cy="1185026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1622121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9" grpId="0" animBg="1"/>
      <p:bldP spid="20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vmodelRTalk-page-029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69400" cy="687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6416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vmodelRTalk-page-03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69400" cy="687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9930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vmodelRTalk-page-03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69400" cy="68707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32501" y="4068458"/>
            <a:ext cx="1938884" cy="628063"/>
          </a:xfrm>
          <a:prstGeom prst="rect">
            <a:avLst/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Sans Serif" panose="020B0604020202020204" pitchFamily="34" charset="0"/>
                <a:ea typeface="+mn-ea"/>
                <a:cs typeface="Microsoft Sans Serif" panose="020B0604020202020204" pitchFamily="34" charset="0"/>
              </a:rPr>
              <a:t>Instrument </a:t>
            </a:r>
            <a:r>
              <a:rPr kumimoji="0" lang="en-US" sz="1800" b="0" i="1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Sans Serif" panose="020B0604020202020204" pitchFamily="34" charset="0"/>
                <a:ea typeface="+mn-ea"/>
                <a:cs typeface="Microsoft Sans Serif" panose="020B0604020202020204" pitchFamily="34" charset="0"/>
              </a:rPr>
              <a:t>(Z)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Sans Serif" panose="020B0604020202020204" pitchFamily="34" charset="0"/>
                <a:ea typeface="+mn-ea"/>
                <a:cs typeface="Microsoft Sans Serif" panose="020B0604020202020204" pitchFamily="34" charset="0"/>
              </a:rPr>
              <a:t> 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Sans Serif" panose="020B0604020202020204" pitchFamily="34" charset="0"/>
              <a:ea typeface="+mn-ea"/>
              <a:cs typeface="Microsoft Sans Serif" panose="020B0604020202020204" pitchFamily="34" charset="0"/>
            </a:endParaRPr>
          </a:p>
        </p:txBody>
      </p:sp>
      <p:sp>
        <p:nvSpPr>
          <p:cNvPr id="4" name="Right Arrow 3"/>
          <p:cNvSpPr/>
          <p:nvPr/>
        </p:nvSpPr>
        <p:spPr>
          <a:xfrm>
            <a:off x="5694300" y="4126422"/>
            <a:ext cx="1295400" cy="517937"/>
          </a:xfrm>
          <a:prstGeom prst="rightArrow">
            <a:avLst/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>
            <a:glow rad="228600">
              <a:srgbClr val="F79646">
                <a:satMod val="175000"/>
                <a:alpha val="40000"/>
              </a:srgbClr>
            </a:glo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Sans Serif" panose="020B0604020202020204" pitchFamily="34" charset="0"/>
              <a:ea typeface="+mn-ea"/>
              <a:cs typeface="Microsoft Sans Serif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177143" y="4005895"/>
            <a:ext cx="1676400" cy="617166"/>
          </a:xfrm>
          <a:prstGeom prst="rect">
            <a:avLst/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Sans Serif" panose="020B0604020202020204" pitchFamily="34" charset="0"/>
                <a:ea typeface="+mn-ea"/>
                <a:cs typeface="Microsoft Sans Serif" panose="020B0604020202020204" pitchFamily="34" charset="0"/>
              </a:rPr>
              <a:t>Outcome (</a:t>
            </a:r>
            <a:r>
              <a:rPr kumimoji="0" lang="en-US" sz="1800" b="0" i="1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Sans Serif" panose="020B0604020202020204" pitchFamily="34" charset="0"/>
                <a:ea typeface="+mn-ea"/>
                <a:cs typeface="Microsoft Sans Serif" panose="020B0604020202020204" pitchFamily="34" charset="0"/>
              </a:rPr>
              <a:t>Y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Sans Serif" panose="020B0604020202020204" pitchFamily="34" charset="0"/>
                <a:ea typeface="+mn-ea"/>
                <a:cs typeface="Microsoft Sans Serif" panose="020B0604020202020204" pitchFamily="34" charset="0"/>
              </a:rPr>
              <a:t>)</a:t>
            </a: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 smtClean="0">
                <a:solidFill>
                  <a:prstClr val="white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(Earnings)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Sans Serif" panose="020B0604020202020204" pitchFamily="34" charset="0"/>
                <a:ea typeface="+mn-ea"/>
                <a:cs typeface="Microsoft Sans Serif" panose="020B0604020202020204" pitchFamily="34" charset="0"/>
              </a:rPr>
              <a:t> 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Sans Serif" panose="020B0604020202020204" pitchFamily="34" charset="0"/>
              <a:ea typeface="+mn-ea"/>
              <a:cs typeface="Microsoft Sans Serif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361931" y="2341696"/>
            <a:ext cx="1977980" cy="778215"/>
          </a:xfrm>
          <a:prstGeom prst="rect">
            <a:avLst/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Sans Serif" panose="020B0604020202020204" pitchFamily="34" charset="0"/>
                <a:ea typeface="+mn-ea"/>
                <a:cs typeface="Microsoft Sans Serif" panose="020B0604020202020204" pitchFamily="34" charset="0"/>
              </a:rPr>
              <a:t>Unmeasured</a:t>
            </a: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Sans Serif" panose="020B0604020202020204" pitchFamily="34" charset="0"/>
                <a:ea typeface="+mn-ea"/>
                <a:cs typeface="Microsoft Sans Serif" panose="020B0604020202020204" pitchFamily="34" charset="0"/>
              </a:rPr>
              <a:t>Confounders</a:t>
            </a: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 smtClean="0">
                <a:solidFill>
                  <a:prstClr val="white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(Ability)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Sans Serif" panose="020B0604020202020204" pitchFamily="34" charset="0"/>
                <a:ea typeface="+mn-ea"/>
                <a:cs typeface="Microsoft Sans Serif" panose="020B0604020202020204" pitchFamily="34" charset="0"/>
              </a:rPr>
              <a:t> 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Sans Serif" panose="020B0604020202020204" pitchFamily="34" charset="0"/>
              <a:ea typeface="+mn-ea"/>
              <a:cs typeface="Microsoft Sans Serif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811206" y="4005895"/>
            <a:ext cx="1676400" cy="617166"/>
          </a:xfrm>
          <a:prstGeom prst="rect">
            <a:avLst/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Sans Serif" panose="020B0604020202020204" pitchFamily="34" charset="0"/>
                <a:ea typeface="+mn-ea"/>
                <a:cs typeface="Microsoft Sans Serif" panose="020B0604020202020204" pitchFamily="34" charset="0"/>
              </a:rPr>
              <a:t>Exposure </a:t>
            </a:r>
            <a:r>
              <a:rPr kumimoji="0" lang="en-US" sz="1800" b="0" i="1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Sans Serif" panose="020B0604020202020204" pitchFamily="34" charset="0"/>
                <a:ea typeface="+mn-ea"/>
                <a:cs typeface="Microsoft Sans Serif" panose="020B0604020202020204" pitchFamily="34" charset="0"/>
              </a:rPr>
              <a:t>(</a:t>
            </a:r>
            <a:r>
              <a:rPr kumimoji="0" lang="en-US" sz="1800" i="1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Sans Serif" panose="020B0604020202020204" pitchFamily="34" charset="0"/>
                <a:ea typeface="+mn-ea"/>
                <a:cs typeface="Microsoft Sans Serif" panose="020B0604020202020204" pitchFamily="34" charset="0"/>
              </a:rPr>
              <a:t>D</a:t>
            </a:r>
            <a:r>
              <a:rPr kumimoji="0" lang="en-US" sz="1800" b="0" i="1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Sans Serif" panose="020B0604020202020204" pitchFamily="34" charset="0"/>
                <a:ea typeface="+mn-ea"/>
                <a:cs typeface="Microsoft Sans Serif" panose="020B0604020202020204" pitchFamily="34" charset="0"/>
              </a:rPr>
              <a:t>)</a:t>
            </a: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 smtClean="0">
                <a:solidFill>
                  <a:prstClr val="white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(</a:t>
            </a:r>
            <a:r>
              <a:rPr lang="en-US" kern="0" dirty="0" err="1" smtClean="0">
                <a:solidFill>
                  <a:prstClr val="white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Edu</a:t>
            </a:r>
            <a:r>
              <a:rPr lang="en-US" kern="0" dirty="0" smtClean="0">
                <a:solidFill>
                  <a:prstClr val="white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)</a:t>
            </a: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Sans Serif" panose="020B0604020202020204" pitchFamily="34" charset="0"/>
              <a:ea typeface="+mn-ea"/>
              <a:cs typeface="Microsoft Sans Serif" panose="020B0604020202020204" pitchFamily="34" charset="0"/>
            </a:endParaRP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Sans Serif" panose="020B0604020202020204" pitchFamily="34" charset="0"/>
              <a:ea typeface="+mn-ea"/>
              <a:cs typeface="Microsoft Sans Serif" panose="020B0604020202020204" pitchFamily="34" charset="0"/>
            </a:endParaRPr>
          </a:p>
        </p:txBody>
      </p:sp>
      <p:sp>
        <p:nvSpPr>
          <p:cNvPr id="8" name="Right Arrow 7"/>
          <p:cNvSpPr/>
          <p:nvPr/>
        </p:nvSpPr>
        <p:spPr>
          <a:xfrm>
            <a:off x="2344767" y="4126422"/>
            <a:ext cx="1295400" cy="517937"/>
          </a:xfrm>
          <a:prstGeom prst="rightArrow">
            <a:avLst/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Sans Serif" panose="020B0604020202020204" pitchFamily="34" charset="0"/>
              <a:ea typeface="+mn-ea"/>
              <a:cs typeface="Microsoft Sans Serif" panose="020B0604020202020204" pitchFamily="34" charset="0"/>
            </a:endParaRPr>
          </a:p>
        </p:txBody>
      </p:sp>
      <p:sp>
        <p:nvSpPr>
          <p:cNvPr id="9" name="Right Arrow 8"/>
          <p:cNvSpPr/>
          <p:nvPr/>
        </p:nvSpPr>
        <p:spPr>
          <a:xfrm rot="7404796">
            <a:off x="4626329" y="3183955"/>
            <a:ext cx="860067" cy="533400"/>
          </a:xfrm>
          <a:prstGeom prst="rightArrow">
            <a:avLst/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Sans Serif" panose="020B0604020202020204" pitchFamily="34" charset="0"/>
              <a:ea typeface="+mn-ea"/>
              <a:cs typeface="Microsoft Sans Serif" panose="020B0604020202020204" pitchFamily="34" charset="0"/>
            </a:endParaRPr>
          </a:p>
        </p:txBody>
      </p:sp>
      <p:sp>
        <p:nvSpPr>
          <p:cNvPr id="10" name="Right Arrow 9"/>
          <p:cNvSpPr/>
          <p:nvPr/>
        </p:nvSpPr>
        <p:spPr>
          <a:xfrm rot="3169424">
            <a:off x="7212899" y="3181933"/>
            <a:ext cx="860067" cy="533400"/>
          </a:xfrm>
          <a:prstGeom prst="rightArrow">
            <a:avLst/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Sans Serif" panose="020B0604020202020204" pitchFamily="34" charset="0"/>
              <a:ea typeface="+mn-ea"/>
              <a:cs typeface="Microsoft Sans Serif" panose="020B0604020202020204" pitchFamily="34" charset="0"/>
            </a:endParaRPr>
          </a:p>
        </p:txBody>
      </p:sp>
      <p:sp>
        <p:nvSpPr>
          <p:cNvPr id="11" name="Curved Up Arrow 10"/>
          <p:cNvSpPr/>
          <p:nvPr/>
        </p:nvSpPr>
        <p:spPr>
          <a:xfrm>
            <a:off x="908940" y="5035988"/>
            <a:ext cx="7391400" cy="1183857"/>
          </a:xfrm>
          <a:prstGeom prst="curvedUpArrow">
            <a:avLst/>
          </a:prstGeom>
          <a:noFill/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Sans Serif" panose="020B0604020202020204" pitchFamily="34" charset="0"/>
              <a:ea typeface="+mn-ea"/>
              <a:cs typeface="Microsoft Sans Serif" panose="020B0604020202020204" pitchFamily="34" charset="0"/>
            </a:endParaRPr>
          </a:p>
        </p:txBody>
      </p:sp>
      <p:sp>
        <p:nvSpPr>
          <p:cNvPr id="12" name="&quot;No&quot; Symbol 11"/>
          <p:cNvSpPr/>
          <p:nvPr/>
        </p:nvSpPr>
        <p:spPr>
          <a:xfrm>
            <a:off x="2992467" y="2989989"/>
            <a:ext cx="990600" cy="690762"/>
          </a:xfrm>
          <a:prstGeom prst="noSmoking">
            <a:avLst/>
          </a:prstGeom>
          <a:noFill/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Sans Serif" panose="020B0604020202020204" pitchFamily="34" charset="0"/>
              <a:ea typeface="+mn-ea"/>
              <a:cs typeface="Microsoft Sans Serif" panose="020B0604020202020204" pitchFamily="34" charset="0"/>
            </a:endParaRPr>
          </a:p>
        </p:txBody>
      </p:sp>
      <p:sp>
        <p:nvSpPr>
          <p:cNvPr id="13" name="&quot;No&quot; Symbol 12"/>
          <p:cNvSpPr/>
          <p:nvPr/>
        </p:nvSpPr>
        <p:spPr>
          <a:xfrm>
            <a:off x="4147440" y="5975696"/>
            <a:ext cx="990600" cy="690762"/>
          </a:xfrm>
          <a:prstGeom prst="noSmoking">
            <a:avLst/>
          </a:prstGeom>
          <a:noFill/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Sans Serif" panose="020B0604020202020204" pitchFamily="34" charset="0"/>
              <a:ea typeface="+mn-ea"/>
              <a:cs typeface="Microsoft Sans Serif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169008" y="4721885"/>
            <a:ext cx="1572665" cy="646331"/>
          </a:xfrm>
          <a:prstGeom prst="rect">
            <a:avLst/>
          </a:prstGeom>
          <a:noFill/>
          <a:ln w="28575">
            <a:solidFill>
              <a:sysClr val="windowText" lastClr="0000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sng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Sans Serif" panose="020B0604020202020204" pitchFamily="34" charset="0"/>
                <a:cs typeface="Microsoft Sans Serif" panose="020B0604020202020204" pitchFamily="34" charset="0"/>
              </a:rPr>
              <a:t>Assumption 1</a:t>
            </a: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Sans Serif" panose="020B0604020202020204" pitchFamily="34" charset="0"/>
                <a:cs typeface="Microsoft Sans Serif" panose="020B0604020202020204" pitchFamily="34" charset="0"/>
              </a:rPr>
              <a:t>Relevance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880740" y="4959788"/>
            <a:ext cx="1664427" cy="923330"/>
          </a:xfrm>
          <a:prstGeom prst="rect">
            <a:avLst/>
          </a:prstGeom>
          <a:noFill/>
          <a:ln w="28575">
            <a:solidFill>
              <a:sysClr val="windowText" lastClr="0000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sng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Sans Serif" panose="020B0604020202020204" pitchFamily="34" charset="0"/>
                <a:cs typeface="Microsoft Sans Serif" panose="020B0604020202020204" pitchFamily="34" charset="0"/>
              </a:rPr>
              <a:t>Assumption 2 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Sans Serif" panose="020B0604020202020204" pitchFamily="34" charset="0"/>
                <a:cs typeface="Microsoft Sans Serif" panose="020B0604020202020204" pitchFamily="34" charset="0"/>
              </a:rPr>
              <a:t>Exclusion Restriction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103944" y="2021502"/>
            <a:ext cx="2114855" cy="923330"/>
          </a:xfrm>
          <a:prstGeom prst="rect">
            <a:avLst/>
          </a:prstGeom>
          <a:noFill/>
          <a:ln w="28575">
            <a:solidFill>
              <a:sysClr val="windowText" lastClr="0000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sng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Sans Serif" panose="020B0604020202020204" pitchFamily="34" charset="0"/>
                <a:cs typeface="Microsoft Sans Serif" panose="020B0604020202020204" pitchFamily="34" charset="0"/>
              </a:rPr>
              <a:t>Assumption 3</a:t>
            </a: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Sans Serif" panose="020B0604020202020204" pitchFamily="34" charset="0"/>
                <a:cs typeface="Microsoft Sans Serif" panose="020B0604020202020204" pitchFamily="34" charset="0"/>
              </a:rPr>
              <a:t>No Unmeasured Confounders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14766" y="2134678"/>
            <a:ext cx="2137252" cy="4131168"/>
          </a:xfrm>
          <a:prstGeom prst="roundRect">
            <a:avLst/>
          </a:prstGeom>
          <a:solidFill>
            <a:schemeClr val="bg1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Sans Serif" panose="020B0604020202020204" pitchFamily="34" charset="0"/>
              <a:ea typeface="+mn-ea"/>
              <a:cs typeface="Microsoft Sans Serif" panose="020B0604020202020204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08924" y="2384854"/>
            <a:ext cx="1965488" cy="930554"/>
          </a:xfrm>
          <a:prstGeom prst="rect">
            <a:avLst/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Sans Serif" panose="020B0604020202020204" pitchFamily="34" charset="0"/>
                <a:ea typeface="+mn-ea"/>
                <a:cs typeface="Microsoft Sans Serif" panose="020B0604020202020204" pitchFamily="34" charset="0"/>
              </a:rPr>
              <a:t>Instrument </a:t>
            </a:r>
            <a:r>
              <a:rPr kumimoji="0" lang="en-US" sz="1800" b="0" i="1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Sans Serif" panose="020B0604020202020204" pitchFamily="34" charset="0"/>
                <a:ea typeface="+mn-ea"/>
                <a:cs typeface="Microsoft Sans Serif" panose="020B0604020202020204" pitchFamily="34" charset="0"/>
              </a:rPr>
              <a:t>(Z</a:t>
            </a:r>
            <a:r>
              <a:rPr kumimoji="0" lang="en-US" sz="1800" b="0" i="1" u="none" strike="noStrike" kern="0" cap="none" spc="0" normalizeH="0" baseline="-2500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Sans Serif" panose="020B0604020202020204" pitchFamily="34" charset="0"/>
                <a:ea typeface="+mn-ea"/>
                <a:cs typeface="Microsoft Sans Serif" panose="020B0604020202020204" pitchFamily="34" charset="0"/>
              </a:rPr>
              <a:t>1</a:t>
            </a:r>
            <a:r>
              <a:rPr kumimoji="0" lang="en-US" sz="1800" b="0" i="1" u="none" strike="noStrike" kern="0" cap="none" spc="0" normalizeH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Sans Serif" panose="020B0604020202020204" pitchFamily="34" charset="0"/>
                <a:ea typeface="+mn-ea"/>
                <a:cs typeface="Microsoft Sans Serif" panose="020B0604020202020204" pitchFamily="34" charset="0"/>
              </a:rPr>
              <a:t>)</a:t>
            </a:r>
            <a:endParaRPr kumimoji="0" lang="en-US" sz="1800" b="0" i="1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Sans Serif" panose="020B0604020202020204" pitchFamily="34" charset="0"/>
              <a:ea typeface="+mn-ea"/>
              <a:cs typeface="Microsoft Sans Serif" panose="020B0604020202020204" pitchFamily="34" charset="0"/>
            </a:endParaRP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 smtClean="0">
                <a:solidFill>
                  <a:prstClr val="white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(proximity to 4yr college)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Sans Serif" panose="020B0604020202020204" pitchFamily="34" charset="0"/>
                <a:ea typeface="+mn-ea"/>
                <a:cs typeface="Microsoft Sans Serif" panose="020B0604020202020204" pitchFamily="34" charset="0"/>
              </a:rPr>
              <a:t> 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Sans Serif" panose="020B0604020202020204" pitchFamily="34" charset="0"/>
              <a:ea typeface="+mn-ea"/>
              <a:cs typeface="Microsoft Sans Serif" panose="020B0604020202020204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01585" y="5124601"/>
            <a:ext cx="1947859" cy="873096"/>
          </a:xfrm>
          <a:prstGeom prst="rect">
            <a:avLst/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Sans Serif" panose="020B0604020202020204" pitchFamily="34" charset="0"/>
                <a:ea typeface="+mn-ea"/>
                <a:cs typeface="Microsoft Sans Serif" panose="020B0604020202020204" pitchFamily="34" charset="0"/>
              </a:rPr>
              <a:t>Instrument </a:t>
            </a:r>
            <a:r>
              <a:rPr kumimoji="0" lang="en-US" sz="1800" b="0" i="1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Sans Serif" panose="020B0604020202020204" pitchFamily="34" charset="0"/>
                <a:ea typeface="+mn-ea"/>
                <a:cs typeface="Microsoft Sans Serif" panose="020B0604020202020204" pitchFamily="34" charset="0"/>
              </a:rPr>
              <a:t>(Z</a:t>
            </a:r>
            <a:r>
              <a:rPr kumimoji="0" lang="en-US" sz="1800" b="0" i="1" u="none" strike="noStrike" kern="0" cap="none" spc="0" normalizeH="0" baseline="-2500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Sans Serif" panose="020B0604020202020204" pitchFamily="34" charset="0"/>
                <a:ea typeface="+mn-ea"/>
                <a:cs typeface="Microsoft Sans Serif" panose="020B0604020202020204" pitchFamily="34" charset="0"/>
              </a:rPr>
              <a:t>L</a:t>
            </a:r>
            <a:r>
              <a:rPr kumimoji="0" lang="en-US" sz="1800" b="0" i="1" u="none" strike="noStrike" kern="0" cap="none" spc="0" normalizeH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Sans Serif" panose="020B0604020202020204" pitchFamily="34" charset="0"/>
                <a:ea typeface="+mn-ea"/>
                <a:cs typeface="Microsoft Sans Serif" panose="020B0604020202020204" pitchFamily="34" charset="0"/>
              </a:rPr>
              <a:t>)</a:t>
            </a:r>
            <a:endParaRPr kumimoji="0" lang="en-US" sz="1800" b="0" i="1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Sans Serif" panose="020B0604020202020204" pitchFamily="34" charset="0"/>
              <a:ea typeface="+mn-ea"/>
              <a:cs typeface="Microsoft Sans Serif" panose="020B0604020202020204" pitchFamily="34" charset="0"/>
            </a:endParaRP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 smtClean="0">
                <a:solidFill>
                  <a:prstClr val="white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(quarter of birth)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Sans Serif" panose="020B0604020202020204" pitchFamily="34" charset="0"/>
              <a:ea typeface="+mn-ea"/>
              <a:cs typeface="Microsoft Sans Serif" panose="020B0604020202020204" pitchFamily="34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103133" y="3539009"/>
            <a:ext cx="1947080" cy="968090"/>
          </a:xfrm>
          <a:prstGeom prst="rect">
            <a:avLst/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Sans Serif" panose="020B0604020202020204" pitchFamily="34" charset="0"/>
                <a:ea typeface="+mn-ea"/>
                <a:cs typeface="Microsoft Sans Serif" panose="020B0604020202020204" pitchFamily="34" charset="0"/>
              </a:rPr>
              <a:t>Instrument </a:t>
            </a:r>
            <a:r>
              <a:rPr kumimoji="0" lang="en-US" sz="1800" b="0" i="1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Sans Serif" panose="020B0604020202020204" pitchFamily="34" charset="0"/>
                <a:ea typeface="+mn-ea"/>
                <a:cs typeface="Microsoft Sans Serif" panose="020B0604020202020204" pitchFamily="34" charset="0"/>
              </a:rPr>
              <a:t>(Z</a:t>
            </a:r>
            <a:r>
              <a:rPr kumimoji="0" lang="en-US" sz="1800" b="0" i="1" u="none" strike="noStrike" kern="0" cap="none" spc="0" normalizeH="0" baseline="-2500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Sans Serif" panose="020B0604020202020204" pitchFamily="34" charset="0"/>
                <a:ea typeface="+mn-ea"/>
                <a:cs typeface="Microsoft Sans Serif" panose="020B0604020202020204" pitchFamily="34" charset="0"/>
              </a:rPr>
              <a:t>2</a:t>
            </a:r>
            <a:r>
              <a:rPr kumimoji="0" lang="en-US" sz="1800" b="0" i="1" u="none" strike="noStrike" kern="0" cap="none" spc="0" normalizeH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Sans Serif" panose="020B0604020202020204" pitchFamily="34" charset="0"/>
                <a:ea typeface="+mn-ea"/>
                <a:cs typeface="Microsoft Sans Serif" panose="020B0604020202020204" pitchFamily="34" charset="0"/>
              </a:rPr>
              <a:t>)</a:t>
            </a:r>
            <a:endParaRPr kumimoji="0" lang="en-US" sz="1800" b="0" i="1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Sans Serif" panose="020B0604020202020204" pitchFamily="34" charset="0"/>
              <a:ea typeface="+mn-ea"/>
              <a:cs typeface="Microsoft Sans Serif" panose="020B0604020202020204" pitchFamily="34" charset="0"/>
            </a:endParaRP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 smtClean="0">
                <a:solidFill>
                  <a:prstClr val="white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(proximity to 2yr college)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Sans Serif" panose="020B0604020202020204" pitchFamily="34" charset="0"/>
              <a:ea typeface="+mn-ea"/>
              <a:cs typeface="Microsoft Sans Serif" panose="020B0604020202020204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10168" y="4565433"/>
            <a:ext cx="9736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2000" b="1" dirty="0">
                <a:solidFill>
                  <a:prstClr val="black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…</a:t>
            </a:r>
            <a:endParaRPr lang="en-US" sz="1500" b="1" dirty="0">
              <a:solidFill>
                <a:prstClr val="black"/>
              </a:solidFill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22" name="Left-Right Arrow 21"/>
          <p:cNvSpPr/>
          <p:nvPr/>
        </p:nvSpPr>
        <p:spPr>
          <a:xfrm rot="20365302">
            <a:off x="1996841" y="3223469"/>
            <a:ext cx="3286650" cy="330396"/>
          </a:xfrm>
          <a:prstGeom prst="leftRightArrow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4239440" y="616145"/>
            <a:ext cx="4935771" cy="174142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defTabSz="457200"/>
            <a:r>
              <a:rPr lang="en-US" u="sng" dirty="0" smtClean="0">
                <a:solidFill>
                  <a:prstClr val="black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Steps for IV Analysis</a:t>
            </a:r>
          </a:p>
          <a:p>
            <a:pPr defTabSz="457200"/>
            <a:r>
              <a:rPr lang="en-US" dirty="0" smtClean="0">
                <a:solidFill>
                  <a:prstClr val="black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1) Find IVs related to exposure.</a:t>
            </a:r>
          </a:p>
          <a:p>
            <a:pPr defTabSz="457200"/>
            <a:r>
              <a:rPr lang="en-US" dirty="0" smtClean="0">
                <a:solidFill>
                  <a:prstClr val="black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2) Assume they </a:t>
            </a:r>
            <a:r>
              <a:rPr lang="en-US" b="1" dirty="0" smtClean="0">
                <a:solidFill>
                  <a:prstClr val="black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meet</a:t>
            </a:r>
            <a:r>
              <a:rPr lang="en-US" dirty="0" smtClean="0">
                <a:solidFill>
                  <a:prstClr val="black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 other IV assumptions</a:t>
            </a:r>
          </a:p>
          <a:p>
            <a:pPr defTabSz="457200"/>
            <a:r>
              <a:rPr lang="en-US" dirty="0" smtClean="0">
                <a:solidFill>
                  <a:prstClr val="black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3) Run two stage least squares (TSLS)</a:t>
            </a:r>
          </a:p>
          <a:p>
            <a:pPr defTabSz="457200"/>
            <a:r>
              <a:rPr lang="en-US" dirty="0" smtClean="0">
                <a:solidFill>
                  <a:prstClr val="black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(regress </a:t>
            </a:r>
            <a:r>
              <a:rPr lang="en-US" i="1" dirty="0" smtClean="0">
                <a:solidFill>
                  <a:prstClr val="black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D</a:t>
            </a:r>
            <a:r>
              <a:rPr lang="en-US" dirty="0" smtClean="0">
                <a:solidFill>
                  <a:prstClr val="black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 on </a:t>
            </a:r>
            <a:r>
              <a:rPr lang="en-US" i="1" dirty="0" err="1" smtClean="0">
                <a:solidFill>
                  <a:prstClr val="black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Zs</a:t>
            </a:r>
            <a:r>
              <a:rPr lang="en-US" dirty="0" smtClean="0">
                <a:solidFill>
                  <a:prstClr val="black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, then </a:t>
            </a:r>
            <a:r>
              <a:rPr lang="en-US" i="1" dirty="0" smtClean="0">
                <a:solidFill>
                  <a:prstClr val="black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Y</a:t>
            </a:r>
            <a:r>
              <a:rPr lang="en-US" dirty="0" smtClean="0">
                <a:solidFill>
                  <a:prstClr val="black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 on predicted </a:t>
            </a:r>
            <a:r>
              <a:rPr lang="en-US" i="1" dirty="0" smtClean="0">
                <a:solidFill>
                  <a:prstClr val="black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D</a:t>
            </a:r>
            <a:r>
              <a:rPr lang="en-US" dirty="0" smtClean="0">
                <a:solidFill>
                  <a:prstClr val="black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)</a:t>
            </a:r>
          </a:p>
          <a:p>
            <a:pPr defTabSz="457200"/>
            <a:r>
              <a:rPr lang="en-US" i="1" dirty="0" smtClean="0">
                <a:solidFill>
                  <a:prstClr val="black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# </a:t>
            </a:r>
            <a:r>
              <a:rPr lang="en-US" i="1" dirty="0" err="1" smtClean="0">
                <a:solidFill>
                  <a:prstClr val="black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Dhat</a:t>
            </a:r>
            <a:r>
              <a:rPr lang="en-US" i="1" dirty="0" smtClean="0">
                <a:solidFill>
                  <a:prstClr val="black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 = predict(lm(D ~ Z)); </a:t>
            </a:r>
            <a:r>
              <a:rPr lang="en-US" i="1" dirty="0" err="1" smtClean="0">
                <a:solidFill>
                  <a:prstClr val="black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coef</a:t>
            </a:r>
            <a:r>
              <a:rPr lang="en-US" i="1" dirty="0" smtClean="0">
                <a:solidFill>
                  <a:prstClr val="black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(lm(Y ~ </a:t>
            </a:r>
            <a:r>
              <a:rPr lang="en-US" i="1" dirty="0" err="1" smtClean="0">
                <a:solidFill>
                  <a:prstClr val="black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Dhat</a:t>
            </a:r>
            <a:r>
              <a:rPr lang="en-US" i="1" dirty="0" smtClean="0">
                <a:solidFill>
                  <a:prstClr val="black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))</a:t>
            </a:r>
          </a:p>
        </p:txBody>
      </p:sp>
    </p:spTree>
    <p:extLst>
      <p:ext uri="{BB962C8B-B14F-4D97-AF65-F5344CB8AC3E}">
        <p14:creationId xmlns:p14="http://schemas.microsoft.com/office/powerpoint/2010/main" val="1984219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0" grpId="0" animBg="1"/>
      <p:bldP spid="21" grpId="0"/>
      <p:bldP spid="23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vmodelRTalk-page-03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69400" cy="687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3431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vmodelRTalk-page-03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69400" cy="687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6676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vmodelRTalk-page-00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69400" cy="687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5020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vmodelRTalk-page-034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69400" cy="687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430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vmodelRTalk-page-035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69400" cy="687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3453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vmodelRTalk-page-036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69400" cy="687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1233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vmodelRTalk-page-037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69400" cy="687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8440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vmodelRTalk-page-038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69400" cy="68707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32501" y="4068458"/>
            <a:ext cx="1938884" cy="628063"/>
          </a:xfrm>
          <a:prstGeom prst="rect">
            <a:avLst/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Sans Serif" panose="020B0604020202020204" pitchFamily="34" charset="0"/>
                <a:ea typeface="+mn-ea"/>
                <a:cs typeface="Microsoft Sans Serif" panose="020B0604020202020204" pitchFamily="34" charset="0"/>
              </a:rPr>
              <a:t>Instrument </a:t>
            </a:r>
            <a:r>
              <a:rPr kumimoji="0" lang="en-US" sz="1800" b="0" i="1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Sans Serif" panose="020B0604020202020204" pitchFamily="34" charset="0"/>
                <a:ea typeface="+mn-ea"/>
                <a:cs typeface="Microsoft Sans Serif" panose="020B0604020202020204" pitchFamily="34" charset="0"/>
              </a:rPr>
              <a:t>(Z)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Sans Serif" panose="020B0604020202020204" pitchFamily="34" charset="0"/>
                <a:ea typeface="+mn-ea"/>
                <a:cs typeface="Microsoft Sans Serif" panose="020B0604020202020204" pitchFamily="34" charset="0"/>
              </a:rPr>
              <a:t> 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Sans Serif" panose="020B0604020202020204" pitchFamily="34" charset="0"/>
              <a:ea typeface="+mn-ea"/>
              <a:cs typeface="Microsoft Sans Serif" panose="020B0604020202020204" pitchFamily="34" charset="0"/>
            </a:endParaRPr>
          </a:p>
        </p:txBody>
      </p:sp>
      <p:sp>
        <p:nvSpPr>
          <p:cNvPr id="4" name="Right Arrow 3"/>
          <p:cNvSpPr/>
          <p:nvPr/>
        </p:nvSpPr>
        <p:spPr>
          <a:xfrm>
            <a:off x="5694300" y="4126422"/>
            <a:ext cx="1295400" cy="517937"/>
          </a:xfrm>
          <a:prstGeom prst="rightArrow">
            <a:avLst/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>
            <a:glow rad="228600">
              <a:srgbClr val="F79646">
                <a:satMod val="175000"/>
                <a:alpha val="40000"/>
              </a:srgbClr>
            </a:glo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Sans Serif" panose="020B0604020202020204" pitchFamily="34" charset="0"/>
              <a:ea typeface="+mn-ea"/>
              <a:cs typeface="Microsoft Sans Serif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177143" y="4005895"/>
            <a:ext cx="1676400" cy="617166"/>
          </a:xfrm>
          <a:prstGeom prst="rect">
            <a:avLst/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Sans Serif" panose="020B0604020202020204" pitchFamily="34" charset="0"/>
                <a:ea typeface="+mn-ea"/>
                <a:cs typeface="Microsoft Sans Serif" panose="020B0604020202020204" pitchFamily="34" charset="0"/>
              </a:rPr>
              <a:t>Outcome (</a:t>
            </a:r>
            <a:r>
              <a:rPr kumimoji="0" lang="en-US" sz="1800" b="0" i="1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Sans Serif" panose="020B0604020202020204" pitchFamily="34" charset="0"/>
                <a:ea typeface="+mn-ea"/>
                <a:cs typeface="Microsoft Sans Serif" panose="020B0604020202020204" pitchFamily="34" charset="0"/>
              </a:rPr>
              <a:t>Y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Sans Serif" panose="020B0604020202020204" pitchFamily="34" charset="0"/>
                <a:ea typeface="+mn-ea"/>
                <a:cs typeface="Microsoft Sans Serif" panose="020B0604020202020204" pitchFamily="34" charset="0"/>
              </a:rPr>
              <a:t>)</a:t>
            </a: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 smtClean="0">
                <a:solidFill>
                  <a:prstClr val="white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(Earnings)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Sans Serif" panose="020B0604020202020204" pitchFamily="34" charset="0"/>
                <a:ea typeface="+mn-ea"/>
                <a:cs typeface="Microsoft Sans Serif" panose="020B0604020202020204" pitchFamily="34" charset="0"/>
              </a:rPr>
              <a:t> 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Sans Serif" panose="020B0604020202020204" pitchFamily="34" charset="0"/>
              <a:ea typeface="+mn-ea"/>
              <a:cs typeface="Microsoft Sans Serif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361931" y="2341696"/>
            <a:ext cx="1977980" cy="778215"/>
          </a:xfrm>
          <a:prstGeom prst="rect">
            <a:avLst/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Sans Serif" panose="020B0604020202020204" pitchFamily="34" charset="0"/>
                <a:ea typeface="+mn-ea"/>
                <a:cs typeface="Microsoft Sans Serif" panose="020B0604020202020204" pitchFamily="34" charset="0"/>
              </a:rPr>
              <a:t>Unmeasured</a:t>
            </a: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Sans Serif" panose="020B0604020202020204" pitchFamily="34" charset="0"/>
                <a:ea typeface="+mn-ea"/>
                <a:cs typeface="Microsoft Sans Serif" panose="020B0604020202020204" pitchFamily="34" charset="0"/>
              </a:rPr>
              <a:t>Confounders</a:t>
            </a: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 smtClean="0">
                <a:solidFill>
                  <a:prstClr val="white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(Ability)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Sans Serif" panose="020B0604020202020204" pitchFamily="34" charset="0"/>
                <a:ea typeface="+mn-ea"/>
                <a:cs typeface="Microsoft Sans Serif" panose="020B0604020202020204" pitchFamily="34" charset="0"/>
              </a:rPr>
              <a:t> 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Sans Serif" panose="020B0604020202020204" pitchFamily="34" charset="0"/>
              <a:ea typeface="+mn-ea"/>
              <a:cs typeface="Microsoft Sans Serif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811206" y="4005895"/>
            <a:ext cx="1676400" cy="617166"/>
          </a:xfrm>
          <a:prstGeom prst="rect">
            <a:avLst/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Sans Serif" panose="020B0604020202020204" pitchFamily="34" charset="0"/>
                <a:ea typeface="+mn-ea"/>
                <a:cs typeface="Microsoft Sans Serif" panose="020B0604020202020204" pitchFamily="34" charset="0"/>
              </a:rPr>
              <a:t>Exposure </a:t>
            </a:r>
            <a:r>
              <a:rPr kumimoji="0" lang="en-US" sz="1800" b="0" i="1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Sans Serif" panose="020B0604020202020204" pitchFamily="34" charset="0"/>
                <a:ea typeface="+mn-ea"/>
                <a:cs typeface="Microsoft Sans Serif" panose="020B0604020202020204" pitchFamily="34" charset="0"/>
              </a:rPr>
              <a:t>(</a:t>
            </a:r>
            <a:r>
              <a:rPr kumimoji="0" lang="en-US" sz="1800" i="1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Sans Serif" panose="020B0604020202020204" pitchFamily="34" charset="0"/>
                <a:ea typeface="+mn-ea"/>
                <a:cs typeface="Microsoft Sans Serif" panose="020B0604020202020204" pitchFamily="34" charset="0"/>
              </a:rPr>
              <a:t>D</a:t>
            </a:r>
            <a:r>
              <a:rPr kumimoji="0" lang="en-US" sz="1800" b="0" i="1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Sans Serif" panose="020B0604020202020204" pitchFamily="34" charset="0"/>
                <a:ea typeface="+mn-ea"/>
                <a:cs typeface="Microsoft Sans Serif" panose="020B0604020202020204" pitchFamily="34" charset="0"/>
              </a:rPr>
              <a:t>)</a:t>
            </a: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 smtClean="0">
                <a:solidFill>
                  <a:prstClr val="white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(</a:t>
            </a:r>
            <a:r>
              <a:rPr lang="en-US" kern="0" dirty="0" err="1" smtClean="0">
                <a:solidFill>
                  <a:prstClr val="white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Edu</a:t>
            </a:r>
            <a:r>
              <a:rPr lang="en-US" kern="0" dirty="0" smtClean="0">
                <a:solidFill>
                  <a:prstClr val="white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)</a:t>
            </a: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Sans Serif" panose="020B0604020202020204" pitchFamily="34" charset="0"/>
              <a:ea typeface="+mn-ea"/>
              <a:cs typeface="Microsoft Sans Serif" panose="020B0604020202020204" pitchFamily="34" charset="0"/>
            </a:endParaRP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Sans Serif" panose="020B0604020202020204" pitchFamily="34" charset="0"/>
              <a:ea typeface="+mn-ea"/>
              <a:cs typeface="Microsoft Sans Serif" panose="020B0604020202020204" pitchFamily="34" charset="0"/>
            </a:endParaRPr>
          </a:p>
        </p:txBody>
      </p:sp>
      <p:sp>
        <p:nvSpPr>
          <p:cNvPr id="8" name="Right Arrow 7"/>
          <p:cNvSpPr/>
          <p:nvPr/>
        </p:nvSpPr>
        <p:spPr>
          <a:xfrm>
            <a:off x="2344767" y="4126422"/>
            <a:ext cx="1295400" cy="517937"/>
          </a:xfrm>
          <a:prstGeom prst="rightArrow">
            <a:avLst/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Sans Serif" panose="020B0604020202020204" pitchFamily="34" charset="0"/>
              <a:ea typeface="+mn-ea"/>
              <a:cs typeface="Microsoft Sans Serif" panose="020B0604020202020204" pitchFamily="34" charset="0"/>
            </a:endParaRPr>
          </a:p>
        </p:txBody>
      </p:sp>
      <p:sp>
        <p:nvSpPr>
          <p:cNvPr id="9" name="Right Arrow 8"/>
          <p:cNvSpPr/>
          <p:nvPr/>
        </p:nvSpPr>
        <p:spPr>
          <a:xfrm rot="7404796">
            <a:off x="4626329" y="3183955"/>
            <a:ext cx="860067" cy="533400"/>
          </a:xfrm>
          <a:prstGeom prst="rightArrow">
            <a:avLst/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Sans Serif" panose="020B0604020202020204" pitchFamily="34" charset="0"/>
              <a:ea typeface="+mn-ea"/>
              <a:cs typeface="Microsoft Sans Serif" panose="020B0604020202020204" pitchFamily="34" charset="0"/>
            </a:endParaRPr>
          </a:p>
        </p:txBody>
      </p:sp>
      <p:sp>
        <p:nvSpPr>
          <p:cNvPr id="10" name="Right Arrow 9"/>
          <p:cNvSpPr/>
          <p:nvPr/>
        </p:nvSpPr>
        <p:spPr>
          <a:xfrm rot="3169424">
            <a:off x="7212899" y="3181933"/>
            <a:ext cx="860067" cy="533400"/>
          </a:xfrm>
          <a:prstGeom prst="rightArrow">
            <a:avLst/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Sans Serif" panose="020B0604020202020204" pitchFamily="34" charset="0"/>
              <a:ea typeface="+mn-ea"/>
              <a:cs typeface="Microsoft Sans Serif" panose="020B0604020202020204" pitchFamily="34" charset="0"/>
            </a:endParaRPr>
          </a:p>
        </p:txBody>
      </p:sp>
      <p:sp>
        <p:nvSpPr>
          <p:cNvPr id="11" name="Curved Up Arrow 10"/>
          <p:cNvSpPr/>
          <p:nvPr/>
        </p:nvSpPr>
        <p:spPr>
          <a:xfrm>
            <a:off x="908940" y="5035988"/>
            <a:ext cx="7391400" cy="1183857"/>
          </a:xfrm>
          <a:prstGeom prst="curvedUpArrow">
            <a:avLst/>
          </a:prstGeom>
          <a:noFill/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Sans Serif" panose="020B0604020202020204" pitchFamily="34" charset="0"/>
              <a:ea typeface="+mn-ea"/>
              <a:cs typeface="Microsoft Sans Serif" panose="020B0604020202020204" pitchFamily="34" charset="0"/>
            </a:endParaRPr>
          </a:p>
        </p:txBody>
      </p:sp>
      <p:sp>
        <p:nvSpPr>
          <p:cNvPr id="12" name="&quot;No&quot; Symbol 11"/>
          <p:cNvSpPr/>
          <p:nvPr/>
        </p:nvSpPr>
        <p:spPr>
          <a:xfrm>
            <a:off x="2992467" y="2989989"/>
            <a:ext cx="990600" cy="690762"/>
          </a:xfrm>
          <a:prstGeom prst="noSmoking">
            <a:avLst/>
          </a:prstGeom>
          <a:noFill/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Sans Serif" panose="020B0604020202020204" pitchFamily="34" charset="0"/>
              <a:ea typeface="+mn-ea"/>
              <a:cs typeface="Microsoft Sans Serif" panose="020B0604020202020204" pitchFamily="34" charset="0"/>
            </a:endParaRPr>
          </a:p>
        </p:txBody>
      </p:sp>
      <p:sp>
        <p:nvSpPr>
          <p:cNvPr id="13" name="&quot;No&quot; Symbol 12"/>
          <p:cNvSpPr/>
          <p:nvPr/>
        </p:nvSpPr>
        <p:spPr>
          <a:xfrm>
            <a:off x="4147440" y="5975696"/>
            <a:ext cx="990600" cy="690762"/>
          </a:xfrm>
          <a:prstGeom prst="noSmoking">
            <a:avLst/>
          </a:prstGeom>
          <a:noFill/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Sans Serif" panose="020B0604020202020204" pitchFamily="34" charset="0"/>
              <a:ea typeface="+mn-ea"/>
              <a:cs typeface="Microsoft Sans Serif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080412" y="4692349"/>
            <a:ext cx="1572665" cy="646331"/>
          </a:xfrm>
          <a:prstGeom prst="rect">
            <a:avLst/>
          </a:prstGeom>
          <a:noFill/>
          <a:ln w="28575">
            <a:solidFill>
              <a:sysClr val="windowText" lastClr="0000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sng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Sans Serif" panose="020B0604020202020204" pitchFamily="34" charset="0"/>
                <a:cs typeface="Microsoft Sans Serif" panose="020B0604020202020204" pitchFamily="34" charset="0"/>
              </a:rPr>
              <a:t>Assumption 1</a:t>
            </a: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Sans Serif" panose="020B0604020202020204" pitchFamily="34" charset="0"/>
                <a:cs typeface="Microsoft Sans Serif" panose="020B0604020202020204" pitchFamily="34" charset="0"/>
              </a:rPr>
              <a:t>Relevance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880740" y="4959788"/>
            <a:ext cx="1664427" cy="923330"/>
          </a:xfrm>
          <a:prstGeom prst="rect">
            <a:avLst/>
          </a:prstGeom>
          <a:noFill/>
          <a:ln w="28575">
            <a:solidFill>
              <a:sysClr val="windowText" lastClr="0000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sng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Sans Serif" panose="020B0604020202020204" pitchFamily="34" charset="0"/>
                <a:cs typeface="Microsoft Sans Serif" panose="020B0604020202020204" pitchFamily="34" charset="0"/>
              </a:rPr>
              <a:t>Assumption 2 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Sans Serif" panose="020B0604020202020204" pitchFamily="34" charset="0"/>
                <a:cs typeface="Microsoft Sans Serif" panose="020B0604020202020204" pitchFamily="34" charset="0"/>
              </a:rPr>
              <a:t>Exclusion Restriction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103944" y="2021502"/>
            <a:ext cx="2114855" cy="923330"/>
          </a:xfrm>
          <a:prstGeom prst="rect">
            <a:avLst/>
          </a:prstGeom>
          <a:noFill/>
          <a:ln w="28575">
            <a:solidFill>
              <a:sysClr val="windowText" lastClr="0000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sng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Sans Serif" panose="020B0604020202020204" pitchFamily="34" charset="0"/>
                <a:cs typeface="Microsoft Sans Serif" panose="020B0604020202020204" pitchFamily="34" charset="0"/>
              </a:rPr>
              <a:t>Assumption 3</a:t>
            </a: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Sans Serif" panose="020B0604020202020204" pitchFamily="34" charset="0"/>
                <a:cs typeface="Microsoft Sans Serif" panose="020B0604020202020204" pitchFamily="34" charset="0"/>
              </a:rPr>
              <a:t>No Unmeasured Confounders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14766" y="2134678"/>
            <a:ext cx="2137252" cy="3841018"/>
          </a:xfrm>
          <a:prstGeom prst="roundRect">
            <a:avLst/>
          </a:prstGeom>
          <a:solidFill>
            <a:schemeClr val="bg1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Sans Serif" panose="020B0604020202020204" pitchFamily="34" charset="0"/>
              <a:ea typeface="+mn-ea"/>
              <a:cs typeface="Microsoft Sans Serif" panose="020B0604020202020204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08924" y="2384854"/>
            <a:ext cx="1965488" cy="930554"/>
          </a:xfrm>
          <a:prstGeom prst="rect">
            <a:avLst/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Sans Serif" panose="020B0604020202020204" pitchFamily="34" charset="0"/>
                <a:ea typeface="+mn-ea"/>
                <a:cs typeface="Microsoft Sans Serif" panose="020B0604020202020204" pitchFamily="34" charset="0"/>
              </a:rPr>
              <a:t>Instrument </a:t>
            </a:r>
            <a:r>
              <a:rPr kumimoji="0" lang="en-US" sz="1800" b="0" i="1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Sans Serif" panose="020B0604020202020204" pitchFamily="34" charset="0"/>
                <a:ea typeface="+mn-ea"/>
                <a:cs typeface="Microsoft Sans Serif" panose="020B0604020202020204" pitchFamily="34" charset="0"/>
              </a:rPr>
              <a:t>(Z</a:t>
            </a:r>
            <a:r>
              <a:rPr kumimoji="0" lang="en-US" sz="1800" b="0" i="1" u="none" strike="noStrike" kern="0" cap="none" spc="0" normalizeH="0" baseline="-2500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Sans Serif" panose="020B0604020202020204" pitchFamily="34" charset="0"/>
                <a:ea typeface="+mn-ea"/>
                <a:cs typeface="Microsoft Sans Serif" panose="020B0604020202020204" pitchFamily="34" charset="0"/>
              </a:rPr>
              <a:t>1</a:t>
            </a:r>
            <a:r>
              <a:rPr kumimoji="0" lang="en-US" sz="1800" b="0" i="1" u="none" strike="noStrike" kern="0" cap="none" spc="0" normalizeH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Sans Serif" panose="020B0604020202020204" pitchFamily="34" charset="0"/>
                <a:ea typeface="+mn-ea"/>
                <a:cs typeface="Microsoft Sans Serif" panose="020B0604020202020204" pitchFamily="34" charset="0"/>
              </a:rPr>
              <a:t>)</a:t>
            </a:r>
            <a:endParaRPr kumimoji="0" lang="en-US" sz="1800" b="0" i="1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Sans Serif" panose="020B0604020202020204" pitchFamily="34" charset="0"/>
              <a:ea typeface="+mn-ea"/>
              <a:cs typeface="Microsoft Sans Serif" panose="020B0604020202020204" pitchFamily="34" charset="0"/>
            </a:endParaRP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 smtClean="0">
                <a:solidFill>
                  <a:prstClr val="white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(proximity to 4yr college)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Sans Serif" panose="020B0604020202020204" pitchFamily="34" charset="0"/>
                <a:ea typeface="+mn-ea"/>
                <a:cs typeface="Microsoft Sans Serif" panose="020B0604020202020204" pitchFamily="34" charset="0"/>
              </a:rPr>
              <a:t> 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Sans Serif" panose="020B0604020202020204" pitchFamily="34" charset="0"/>
              <a:ea typeface="+mn-ea"/>
              <a:cs typeface="Microsoft Sans Serif" panose="020B0604020202020204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01585" y="4873545"/>
            <a:ext cx="1947859" cy="873096"/>
          </a:xfrm>
          <a:prstGeom prst="rect">
            <a:avLst/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Sans Serif" panose="020B0604020202020204" pitchFamily="34" charset="0"/>
                <a:ea typeface="+mn-ea"/>
                <a:cs typeface="Microsoft Sans Serif" panose="020B0604020202020204" pitchFamily="34" charset="0"/>
              </a:rPr>
              <a:t>Instrument </a:t>
            </a:r>
            <a:r>
              <a:rPr kumimoji="0" lang="en-US" sz="1800" b="0" i="1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Sans Serif" panose="020B0604020202020204" pitchFamily="34" charset="0"/>
                <a:ea typeface="+mn-ea"/>
                <a:cs typeface="Microsoft Sans Serif" panose="020B0604020202020204" pitchFamily="34" charset="0"/>
              </a:rPr>
              <a:t>(Z</a:t>
            </a:r>
            <a:r>
              <a:rPr kumimoji="0" lang="en-US" sz="1800" b="0" i="1" u="none" strike="noStrike" kern="0" cap="none" spc="0" normalizeH="0" baseline="-2500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Sans Serif" panose="020B0604020202020204" pitchFamily="34" charset="0"/>
                <a:ea typeface="+mn-ea"/>
                <a:cs typeface="Microsoft Sans Serif" panose="020B0604020202020204" pitchFamily="34" charset="0"/>
              </a:rPr>
              <a:t>L</a:t>
            </a:r>
            <a:r>
              <a:rPr kumimoji="0" lang="en-US" sz="1800" b="0" i="1" u="none" strike="noStrike" kern="0" cap="none" spc="0" normalizeH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Sans Serif" panose="020B0604020202020204" pitchFamily="34" charset="0"/>
                <a:ea typeface="+mn-ea"/>
                <a:cs typeface="Microsoft Sans Serif" panose="020B0604020202020204" pitchFamily="34" charset="0"/>
              </a:rPr>
              <a:t>)</a:t>
            </a:r>
            <a:endParaRPr kumimoji="0" lang="en-US" sz="1800" b="0" i="1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Sans Serif" panose="020B0604020202020204" pitchFamily="34" charset="0"/>
              <a:ea typeface="+mn-ea"/>
              <a:cs typeface="Microsoft Sans Serif" panose="020B0604020202020204" pitchFamily="34" charset="0"/>
            </a:endParaRP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 smtClean="0">
                <a:solidFill>
                  <a:prstClr val="white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(quarter of birth)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Sans Serif" panose="020B0604020202020204" pitchFamily="34" charset="0"/>
              <a:ea typeface="+mn-ea"/>
              <a:cs typeface="Microsoft Sans Serif" panose="020B0604020202020204" pitchFamily="34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103133" y="3539009"/>
            <a:ext cx="1947080" cy="968090"/>
          </a:xfrm>
          <a:prstGeom prst="rect">
            <a:avLst/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Sans Serif" panose="020B0604020202020204" pitchFamily="34" charset="0"/>
                <a:ea typeface="+mn-ea"/>
                <a:cs typeface="Microsoft Sans Serif" panose="020B0604020202020204" pitchFamily="34" charset="0"/>
              </a:rPr>
              <a:t>Instrument </a:t>
            </a:r>
            <a:r>
              <a:rPr kumimoji="0" lang="en-US" sz="1800" b="0" i="1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Sans Serif" panose="020B0604020202020204" pitchFamily="34" charset="0"/>
                <a:ea typeface="+mn-ea"/>
                <a:cs typeface="Microsoft Sans Serif" panose="020B0604020202020204" pitchFamily="34" charset="0"/>
              </a:rPr>
              <a:t>(Z</a:t>
            </a:r>
            <a:r>
              <a:rPr kumimoji="0" lang="en-US" sz="1800" b="0" i="1" u="none" strike="noStrike" kern="0" cap="none" spc="0" normalizeH="0" baseline="-2500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Sans Serif" panose="020B0604020202020204" pitchFamily="34" charset="0"/>
                <a:ea typeface="+mn-ea"/>
                <a:cs typeface="Microsoft Sans Serif" panose="020B0604020202020204" pitchFamily="34" charset="0"/>
              </a:rPr>
              <a:t>2</a:t>
            </a:r>
            <a:r>
              <a:rPr kumimoji="0" lang="en-US" sz="1800" b="0" i="1" u="none" strike="noStrike" kern="0" cap="none" spc="0" normalizeH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Sans Serif" panose="020B0604020202020204" pitchFamily="34" charset="0"/>
                <a:ea typeface="+mn-ea"/>
                <a:cs typeface="Microsoft Sans Serif" panose="020B0604020202020204" pitchFamily="34" charset="0"/>
              </a:rPr>
              <a:t>)</a:t>
            </a:r>
            <a:endParaRPr kumimoji="0" lang="en-US" sz="1800" b="0" i="1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Sans Serif" panose="020B0604020202020204" pitchFamily="34" charset="0"/>
              <a:ea typeface="+mn-ea"/>
              <a:cs typeface="Microsoft Sans Serif" panose="020B0604020202020204" pitchFamily="34" charset="0"/>
            </a:endParaRP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 smtClean="0">
                <a:solidFill>
                  <a:prstClr val="white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(proximity to 2yr college)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Sans Serif" panose="020B0604020202020204" pitchFamily="34" charset="0"/>
              <a:ea typeface="+mn-ea"/>
              <a:cs typeface="Microsoft Sans Serif" panose="020B0604020202020204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10168" y="4506361"/>
            <a:ext cx="9736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2000" b="1" dirty="0">
                <a:solidFill>
                  <a:prstClr val="black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…</a:t>
            </a:r>
            <a:endParaRPr lang="en-US" sz="1500" b="1" dirty="0">
              <a:solidFill>
                <a:prstClr val="black"/>
              </a:solidFill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22" name="Left-Right Arrow 21"/>
          <p:cNvSpPr/>
          <p:nvPr/>
        </p:nvSpPr>
        <p:spPr>
          <a:xfrm rot="20365302">
            <a:off x="1996841" y="3223469"/>
            <a:ext cx="3286650" cy="330396"/>
          </a:xfrm>
          <a:prstGeom prst="leftRightArrow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4239440" y="616145"/>
            <a:ext cx="4935771" cy="174142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defTabSz="457200"/>
            <a:r>
              <a:rPr lang="en-US" u="sng" dirty="0" smtClean="0">
                <a:solidFill>
                  <a:prstClr val="black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Steps for IV Analysis</a:t>
            </a:r>
          </a:p>
          <a:p>
            <a:pPr defTabSz="457200"/>
            <a:r>
              <a:rPr lang="en-US" dirty="0" smtClean="0">
                <a:solidFill>
                  <a:prstClr val="black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1) Find IVs related to exposure.</a:t>
            </a:r>
          </a:p>
          <a:p>
            <a:pPr defTabSz="457200"/>
            <a:r>
              <a:rPr lang="en-US" dirty="0" smtClean="0">
                <a:solidFill>
                  <a:prstClr val="black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2) Assume they </a:t>
            </a:r>
            <a:r>
              <a:rPr lang="en-US" b="1" dirty="0" smtClean="0">
                <a:solidFill>
                  <a:prstClr val="black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meet</a:t>
            </a:r>
            <a:r>
              <a:rPr lang="en-US" dirty="0" smtClean="0">
                <a:solidFill>
                  <a:prstClr val="black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 other IV assumptions</a:t>
            </a:r>
          </a:p>
          <a:p>
            <a:pPr defTabSz="457200"/>
            <a:r>
              <a:rPr lang="en-US" dirty="0" smtClean="0">
                <a:solidFill>
                  <a:prstClr val="black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3) Run two stage least squares (TSLS)</a:t>
            </a:r>
          </a:p>
          <a:p>
            <a:pPr defTabSz="457200"/>
            <a:r>
              <a:rPr lang="en-US" dirty="0" smtClean="0">
                <a:solidFill>
                  <a:prstClr val="black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(regress </a:t>
            </a:r>
            <a:r>
              <a:rPr lang="en-US" i="1" dirty="0" smtClean="0">
                <a:solidFill>
                  <a:prstClr val="black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D</a:t>
            </a:r>
            <a:r>
              <a:rPr lang="en-US" dirty="0" smtClean="0">
                <a:solidFill>
                  <a:prstClr val="black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 on </a:t>
            </a:r>
            <a:r>
              <a:rPr lang="en-US" i="1" dirty="0" err="1" smtClean="0">
                <a:solidFill>
                  <a:prstClr val="black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Zs</a:t>
            </a:r>
            <a:r>
              <a:rPr lang="en-US" dirty="0" smtClean="0">
                <a:solidFill>
                  <a:prstClr val="black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, then </a:t>
            </a:r>
            <a:r>
              <a:rPr lang="en-US" i="1" dirty="0" smtClean="0">
                <a:solidFill>
                  <a:prstClr val="black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Y</a:t>
            </a:r>
            <a:r>
              <a:rPr lang="en-US" dirty="0" smtClean="0">
                <a:solidFill>
                  <a:prstClr val="black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 on predicted </a:t>
            </a:r>
            <a:r>
              <a:rPr lang="en-US" i="1" dirty="0" smtClean="0">
                <a:solidFill>
                  <a:prstClr val="black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D</a:t>
            </a:r>
            <a:r>
              <a:rPr lang="en-US" dirty="0" smtClean="0">
                <a:solidFill>
                  <a:prstClr val="black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)</a:t>
            </a:r>
          </a:p>
          <a:p>
            <a:pPr defTabSz="457200"/>
            <a:r>
              <a:rPr lang="en-US" i="1" dirty="0" smtClean="0">
                <a:solidFill>
                  <a:prstClr val="black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# </a:t>
            </a:r>
            <a:r>
              <a:rPr lang="en-US" i="1" dirty="0" err="1" smtClean="0">
                <a:solidFill>
                  <a:prstClr val="black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Dhat</a:t>
            </a:r>
            <a:r>
              <a:rPr lang="en-US" i="1" dirty="0" smtClean="0">
                <a:solidFill>
                  <a:prstClr val="black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 = predict(lm(D ~ Z)); </a:t>
            </a:r>
            <a:r>
              <a:rPr lang="en-US" i="1" dirty="0" err="1" smtClean="0">
                <a:solidFill>
                  <a:prstClr val="black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coef</a:t>
            </a:r>
            <a:r>
              <a:rPr lang="en-US" i="1" dirty="0" smtClean="0">
                <a:solidFill>
                  <a:prstClr val="black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(lm(Y ~ </a:t>
            </a:r>
            <a:r>
              <a:rPr lang="en-US" i="1" dirty="0" err="1" smtClean="0">
                <a:solidFill>
                  <a:prstClr val="black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Dhat</a:t>
            </a:r>
            <a:r>
              <a:rPr lang="en-US" i="1" dirty="0" smtClean="0">
                <a:solidFill>
                  <a:prstClr val="black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))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95471" y="629167"/>
            <a:ext cx="2548885" cy="923330"/>
          </a:xfrm>
          <a:prstGeom prst="rect">
            <a:avLst/>
          </a:prstGeom>
          <a:solidFill>
            <a:schemeClr val="bg1"/>
          </a:solidFill>
          <a:ln w="28575">
            <a:solidFill>
              <a:sysClr val="windowText" lastClr="0000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 smtClean="0">
                <a:solidFill>
                  <a:prstClr val="black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Choice to live near college towns may not be completely random!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742905" y="4701729"/>
            <a:ext cx="3194011" cy="923330"/>
          </a:xfrm>
          <a:prstGeom prst="rect">
            <a:avLst/>
          </a:prstGeom>
          <a:solidFill>
            <a:schemeClr val="bg1"/>
          </a:solidFill>
          <a:ln w="28575">
            <a:solidFill>
              <a:sysClr val="windowText" lastClr="0000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 smtClean="0">
                <a:solidFill>
                  <a:prstClr val="black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Living close to colleges may provide </a:t>
            </a:r>
            <a:r>
              <a:rPr lang="en-US" kern="0" dirty="0" err="1" smtClean="0">
                <a:solidFill>
                  <a:prstClr val="black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indiv</a:t>
            </a:r>
            <a:r>
              <a:rPr lang="en-US" kern="0" dirty="0" smtClean="0">
                <a:solidFill>
                  <a:prstClr val="black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. with more opportunity besides </a:t>
            </a:r>
            <a:r>
              <a:rPr lang="en-US" kern="0" dirty="0" err="1" smtClean="0">
                <a:solidFill>
                  <a:prstClr val="black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edu</a:t>
            </a:r>
            <a:r>
              <a:rPr lang="en-US" kern="0" dirty="0" smtClean="0">
                <a:solidFill>
                  <a:prstClr val="black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.</a:t>
            </a:r>
            <a:endParaRPr kumimoji="0" lang="en-US" sz="1800" b="1" i="0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67906" y="5666649"/>
            <a:ext cx="2923996" cy="923330"/>
          </a:xfrm>
          <a:prstGeom prst="rect">
            <a:avLst/>
          </a:prstGeom>
          <a:solidFill>
            <a:schemeClr val="bg1"/>
          </a:solidFill>
          <a:ln w="28575">
            <a:solidFill>
              <a:sysClr val="windowText" lastClr="0000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 smtClean="0">
                <a:solidFill>
                  <a:prstClr val="black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Association may be </a:t>
            </a:r>
            <a:r>
              <a:rPr lang="en-US" b="1" kern="0" dirty="0" smtClean="0">
                <a:solidFill>
                  <a:prstClr val="black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weak</a:t>
            </a:r>
            <a:r>
              <a:rPr lang="en-US" kern="0" dirty="0" smtClean="0">
                <a:solidFill>
                  <a:prstClr val="black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, especially quarter of birth (Bound et al. 1995)</a:t>
            </a:r>
            <a:endParaRPr kumimoji="0" lang="en-US" sz="1800" b="1" i="0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cxnSp>
        <p:nvCxnSpPr>
          <p:cNvPr id="27" name="Straight Arrow Connector 26"/>
          <p:cNvCxnSpPr>
            <a:stCxn id="26" idx="0"/>
          </p:cNvCxnSpPr>
          <p:nvPr/>
        </p:nvCxnSpPr>
        <p:spPr>
          <a:xfrm flipV="1">
            <a:off x="1629904" y="4356630"/>
            <a:ext cx="1314452" cy="1310019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tailEnd type="arrow"/>
          </a:ln>
          <a:effectLst/>
        </p:spPr>
      </p:cxnSp>
      <p:cxnSp>
        <p:nvCxnSpPr>
          <p:cNvPr id="28" name="Straight Arrow Connector 27"/>
          <p:cNvCxnSpPr>
            <a:stCxn id="24" idx="2"/>
            <a:endCxn id="12" idx="2"/>
          </p:cNvCxnSpPr>
          <p:nvPr/>
        </p:nvCxnSpPr>
        <p:spPr>
          <a:xfrm>
            <a:off x="1669914" y="1552497"/>
            <a:ext cx="1322553" cy="1782873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tailEnd type="arrow"/>
          </a:ln>
          <a:effectLst/>
        </p:spPr>
      </p:cxnSp>
      <p:sp>
        <p:nvSpPr>
          <p:cNvPr id="29" name="Rectangle 28"/>
          <p:cNvSpPr/>
          <p:nvPr/>
        </p:nvSpPr>
        <p:spPr>
          <a:xfrm>
            <a:off x="4272117" y="965263"/>
            <a:ext cx="4467074" cy="258133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4268972" y="1267700"/>
            <a:ext cx="4467074" cy="258133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31" name="Picture 2" descr="http://upload.wikimedia.org/wikipedia/en/a/af/Question_mark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7440" y="5915830"/>
            <a:ext cx="969404" cy="78295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2" name="Straight Arrow Connector 31"/>
          <p:cNvCxnSpPr>
            <a:stCxn id="25" idx="1"/>
          </p:cNvCxnSpPr>
          <p:nvPr/>
        </p:nvCxnSpPr>
        <p:spPr>
          <a:xfrm flipH="1">
            <a:off x="5116844" y="5163394"/>
            <a:ext cx="626061" cy="812302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tailEnd type="arrow"/>
          </a:ln>
          <a:effectLst/>
        </p:spPr>
      </p:cxnSp>
      <p:pic>
        <p:nvPicPr>
          <p:cNvPr id="33" name="Picture 2" descr="http://upload.wikimedia.org/wikipedia/en/a/af/Question_mark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8186" y="2974368"/>
            <a:ext cx="969404" cy="78295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/>
          <p:cNvSpPr txBox="1"/>
          <p:nvPr/>
        </p:nvSpPr>
        <p:spPr>
          <a:xfrm>
            <a:off x="367898" y="672483"/>
            <a:ext cx="8458072" cy="578024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txBody>
          <a:bodyPr wrap="square" rtlCol="0">
            <a:noAutofit/>
          </a:bodyPr>
          <a:lstStyle/>
          <a:p>
            <a:pPr algn="ctr" defTabSz="457200"/>
            <a:r>
              <a:rPr lang="en-US" sz="4000" u="sng" dirty="0" smtClean="0">
                <a:solidFill>
                  <a:prstClr val="black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Takeaway Point:</a:t>
            </a:r>
          </a:p>
          <a:p>
            <a:pPr algn="ctr" defTabSz="457200"/>
            <a:endParaRPr lang="en-US" sz="4000" u="sng" dirty="0" smtClean="0">
              <a:solidFill>
                <a:prstClr val="black"/>
              </a:solidFill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algn="ctr" defTabSz="457200"/>
            <a:endParaRPr lang="en-US" sz="4000" u="sng" dirty="0" smtClean="0">
              <a:solidFill>
                <a:prstClr val="black"/>
              </a:solidFill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algn="ctr" defTabSz="457200"/>
            <a:r>
              <a:rPr lang="en-US" sz="4000" dirty="0" smtClean="0">
                <a:solidFill>
                  <a:prstClr val="black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In practice, some IVs are </a:t>
            </a:r>
            <a:r>
              <a:rPr lang="en-US" sz="4000" b="1" dirty="0" smtClean="0">
                <a:solidFill>
                  <a:prstClr val="black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not</a:t>
            </a:r>
            <a:r>
              <a:rPr lang="en-US" sz="4000" dirty="0" smtClean="0">
                <a:solidFill>
                  <a:prstClr val="black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US" sz="4000" b="1" dirty="0" smtClean="0">
                <a:solidFill>
                  <a:prstClr val="black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likely</a:t>
            </a:r>
            <a:r>
              <a:rPr lang="en-US" sz="4000" dirty="0" smtClean="0">
                <a:solidFill>
                  <a:prstClr val="black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 to completely satisfy all (A1)-(A3) assumptions. </a:t>
            </a:r>
          </a:p>
          <a:p>
            <a:pPr algn="ctr" defTabSz="457200"/>
            <a:endParaRPr lang="en-US" sz="4000" dirty="0" smtClean="0">
              <a:solidFill>
                <a:prstClr val="black"/>
              </a:solidFill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algn="ctr" defTabSz="457200"/>
            <a:endParaRPr lang="en-US" sz="4000" dirty="0" smtClean="0">
              <a:solidFill>
                <a:prstClr val="black"/>
              </a:solidFill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algn="ctr" defTabSz="457200"/>
            <a:r>
              <a:rPr lang="en-US" sz="4000" dirty="0" smtClean="0">
                <a:solidFill>
                  <a:prstClr val="black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(Barter et al. 2006 for survey) </a:t>
            </a:r>
            <a:endParaRPr lang="en-US" sz="4000" b="1" dirty="0">
              <a:solidFill>
                <a:prstClr val="black"/>
              </a:solidFill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7967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26" grpId="0" animBg="1"/>
      <p:bldP spid="29" grpId="0" animBg="1"/>
      <p:bldP spid="30" grpId="0" animBg="1"/>
      <p:bldP spid="34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vmodelRTalk-page-05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69400" cy="687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2471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vmodelRTalk-page-05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69400" cy="687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8496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vmodelRTalk-page-05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69400" cy="687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4386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vmodelRTalk-page-054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69400" cy="687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67121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vmodelRTalk-page-055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69400" cy="6870700"/>
          </a:xfrm>
          <a:prstGeom prst="rect">
            <a:avLst/>
          </a:prstGeom>
        </p:spPr>
      </p:pic>
      <p:pic>
        <p:nvPicPr>
          <p:cNvPr id="3" name="Picture 2" descr="Rivmodel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2453" y="136384"/>
            <a:ext cx="5769118" cy="658316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10092" y="1039263"/>
            <a:ext cx="2126339" cy="1292662"/>
          </a:xfrm>
          <a:prstGeom prst="rect">
            <a:avLst/>
          </a:prstGeom>
          <a:solidFill>
            <a:srgbClr val="FFFFFF"/>
          </a:solidFill>
          <a:ln w="38100" cmpd="sng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/>
              <a:t>Summary statistics</a:t>
            </a:r>
          </a:p>
          <a:p>
            <a:endParaRPr lang="en-US" dirty="0"/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2436431" y="1428268"/>
            <a:ext cx="776022" cy="257326"/>
          </a:xfrm>
          <a:prstGeom prst="straightConnector1">
            <a:avLst/>
          </a:prstGeom>
          <a:ln w="38100" cmpd="sng"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310092" y="2685769"/>
            <a:ext cx="2126339" cy="1015663"/>
          </a:xfrm>
          <a:prstGeom prst="rect">
            <a:avLst/>
          </a:prstGeom>
          <a:solidFill>
            <a:srgbClr val="FFFFFF"/>
          </a:solidFill>
          <a:ln w="38100" cmpd="sng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/>
              <a:t>Standard IV methods</a:t>
            </a:r>
            <a:endParaRPr lang="en-US" sz="3000" dirty="0"/>
          </a:p>
        </p:txBody>
      </p:sp>
      <p:cxnSp>
        <p:nvCxnSpPr>
          <p:cNvPr id="7" name="Straight Arrow Connector 6"/>
          <p:cNvCxnSpPr>
            <a:stCxn id="6" idx="3"/>
          </p:cNvCxnSpPr>
          <p:nvPr/>
        </p:nvCxnSpPr>
        <p:spPr>
          <a:xfrm flipV="1">
            <a:off x="2436431" y="3042257"/>
            <a:ext cx="776022" cy="151344"/>
          </a:xfrm>
          <a:prstGeom prst="straightConnector1">
            <a:avLst/>
          </a:prstGeom>
          <a:ln w="38100" cmpd="sng"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9064" y="4255919"/>
            <a:ext cx="2554562" cy="1938992"/>
          </a:xfrm>
          <a:prstGeom prst="rect">
            <a:avLst/>
          </a:prstGeom>
          <a:solidFill>
            <a:srgbClr val="FFFFFF"/>
          </a:solidFill>
          <a:ln w="38100" cmpd="sng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/>
              <a:t>Methods for violations of IV assumptions (A1)-(A3)</a:t>
            </a:r>
            <a:endParaRPr lang="en-US" sz="3000" dirty="0"/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2613626" y="4976896"/>
            <a:ext cx="598827" cy="118146"/>
          </a:xfrm>
          <a:prstGeom prst="straightConnector1">
            <a:avLst/>
          </a:prstGeom>
          <a:ln w="38100" cmpd="sng"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9389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vmodelRTalk-page-004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69400" cy="687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2767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vmodelRTalk-page-057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69400" cy="687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79405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vmodelRTalk-page-058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69400" cy="687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97568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vmodelRTalk-page-059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69400" cy="687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94999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vmodelRTalk-page-06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69400" cy="687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05822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vmodelRTalk-page-06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69400" cy="687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45208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vmodelRTalk-page-06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69400" cy="687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76754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vmodelRTalk-page-06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69400" cy="687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55142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vmodelRTalk-page-064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69400" cy="687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1401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vmodelRTalk-page-065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69400" cy="687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78053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vmodelRTalk-page-066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69400" cy="687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5376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vmodelRTalk-page-005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69400" cy="687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1150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vmodelRTalk-page-006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69400" cy="687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0670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vmodelRTalk-page-007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69400" cy="687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9516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vmodelRTalk-page-008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69400" cy="687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1029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vmodelRTalk-page-009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69400" cy="687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2926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550</Words>
  <Application>Microsoft Office PowerPoint</Application>
  <PresentationFormat>On-screen Show (4:3)</PresentationFormat>
  <Paragraphs>114</Paragraphs>
  <Slides>49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3" baseType="lpstr">
      <vt:lpstr>Arial</vt:lpstr>
      <vt:lpstr>Calibri</vt:lpstr>
      <vt:lpstr>Microsoft Sans Serif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Hyunseung</dc:creator>
  <cp:lastModifiedBy>Joseph Rickert</cp:lastModifiedBy>
  <cp:revision>3</cp:revision>
  <dcterms:created xsi:type="dcterms:W3CDTF">2015-10-21T00:37:31Z</dcterms:created>
  <dcterms:modified xsi:type="dcterms:W3CDTF">2015-10-23T00:48:25Z</dcterms:modified>
</cp:coreProperties>
</file>